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notesMasterIdLst>
    <p:notesMasterId r:id="rId23"/>
  </p:notesMasterIdLst>
  <p:sldIdLst>
    <p:sldId id="258" r:id="rId2"/>
    <p:sldId id="271" r:id="rId3"/>
    <p:sldId id="286" r:id="rId4"/>
    <p:sldId id="291" r:id="rId5"/>
    <p:sldId id="259" r:id="rId6"/>
    <p:sldId id="272" r:id="rId7"/>
    <p:sldId id="287" r:id="rId8"/>
    <p:sldId id="274" r:id="rId9"/>
    <p:sldId id="278" r:id="rId10"/>
    <p:sldId id="275" r:id="rId11"/>
    <p:sldId id="279" r:id="rId12"/>
    <p:sldId id="288" r:id="rId13"/>
    <p:sldId id="290" r:id="rId14"/>
    <p:sldId id="289" r:id="rId15"/>
    <p:sldId id="280" r:id="rId16"/>
    <p:sldId id="276" r:id="rId17"/>
    <p:sldId id="281" r:id="rId18"/>
    <p:sldId id="277" r:id="rId19"/>
    <p:sldId id="282" r:id="rId20"/>
    <p:sldId id="292" r:id="rId21"/>
    <p:sldId id="270" r:id="rId2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FF"/>
    <a:srgbClr val="FFCCFF"/>
    <a:srgbClr val="663300"/>
    <a:srgbClr val="996600"/>
    <a:srgbClr val="FFFFCC"/>
    <a:srgbClr val="969572"/>
    <a:srgbClr val="7792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83761" autoAdjust="0"/>
  </p:normalViewPr>
  <p:slideViewPr>
    <p:cSldViewPr snapToGrid="0">
      <p:cViewPr varScale="1">
        <p:scale>
          <a:sx n="50" d="100"/>
          <a:sy n="50" d="100"/>
        </p:scale>
        <p:origin x="239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9F550B1C-2FC7-4269-A6D7-8FC622BC06B0}" type="datetimeFigureOut">
              <a:rPr lang="he-IL" smtClean="0"/>
              <a:t>כ"ו/סיון/תשפ"ג</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A284C2AF-8CC4-4192-BF8C-9BB6E87D2089}" type="slidenum">
              <a:rPr lang="he-IL" smtClean="0"/>
              <a:t>‹#›</a:t>
            </a:fld>
            <a:endParaRPr lang="he-IL"/>
          </a:p>
        </p:txBody>
      </p:sp>
    </p:spTree>
    <p:extLst>
      <p:ext uri="{BB962C8B-B14F-4D97-AF65-F5344CB8AC3E}">
        <p14:creationId xmlns:p14="http://schemas.microsoft.com/office/powerpoint/2010/main" val="2968163886"/>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a:t>
            </a:fld>
            <a:endParaRPr lang="he-IL"/>
          </a:p>
        </p:txBody>
      </p:sp>
    </p:spTree>
    <p:extLst>
      <p:ext uri="{BB962C8B-B14F-4D97-AF65-F5344CB8AC3E}">
        <p14:creationId xmlns:p14="http://schemas.microsoft.com/office/powerpoint/2010/main" val="24884068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lang="he-IL" b="0"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10</a:t>
            </a:fld>
            <a:endParaRPr lang="he-IL"/>
          </a:p>
        </p:txBody>
      </p:sp>
    </p:spTree>
    <p:extLst>
      <p:ext uri="{BB962C8B-B14F-4D97-AF65-F5344CB8AC3E}">
        <p14:creationId xmlns:p14="http://schemas.microsoft.com/office/powerpoint/2010/main" val="300752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11</a:t>
            </a:fld>
            <a:endParaRPr lang="he-IL"/>
          </a:p>
        </p:txBody>
      </p:sp>
    </p:spTree>
    <p:extLst>
      <p:ext uri="{BB962C8B-B14F-4D97-AF65-F5344CB8AC3E}">
        <p14:creationId xmlns:p14="http://schemas.microsoft.com/office/powerpoint/2010/main" val="26697217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12</a:t>
            </a:fld>
            <a:endParaRPr lang="he-IL"/>
          </a:p>
        </p:txBody>
      </p:sp>
    </p:spTree>
    <p:extLst>
      <p:ext uri="{BB962C8B-B14F-4D97-AF65-F5344CB8AC3E}">
        <p14:creationId xmlns:p14="http://schemas.microsoft.com/office/powerpoint/2010/main" val="10522602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13</a:t>
            </a:fld>
            <a:endParaRPr lang="he-IL"/>
          </a:p>
        </p:txBody>
      </p:sp>
    </p:spTree>
    <p:extLst>
      <p:ext uri="{BB962C8B-B14F-4D97-AF65-F5344CB8AC3E}">
        <p14:creationId xmlns:p14="http://schemas.microsoft.com/office/powerpoint/2010/main" val="41084448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14</a:t>
            </a:fld>
            <a:endParaRPr lang="he-IL"/>
          </a:p>
        </p:txBody>
      </p:sp>
    </p:spTree>
    <p:extLst>
      <p:ext uri="{BB962C8B-B14F-4D97-AF65-F5344CB8AC3E}">
        <p14:creationId xmlns:p14="http://schemas.microsoft.com/office/powerpoint/2010/main" val="19398418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15</a:t>
            </a:fld>
            <a:endParaRPr lang="he-IL"/>
          </a:p>
        </p:txBody>
      </p:sp>
    </p:spTree>
    <p:extLst>
      <p:ext uri="{BB962C8B-B14F-4D97-AF65-F5344CB8AC3E}">
        <p14:creationId xmlns:p14="http://schemas.microsoft.com/office/powerpoint/2010/main" val="14023385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16</a:t>
            </a:fld>
            <a:endParaRPr lang="he-IL"/>
          </a:p>
        </p:txBody>
      </p:sp>
    </p:spTree>
    <p:extLst>
      <p:ext uri="{BB962C8B-B14F-4D97-AF65-F5344CB8AC3E}">
        <p14:creationId xmlns:p14="http://schemas.microsoft.com/office/powerpoint/2010/main" val="18874937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17</a:t>
            </a:fld>
            <a:endParaRPr lang="he-IL"/>
          </a:p>
        </p:txBody>
      </p:sp>
    </p:spTree>
    <p:extLst>
      <p:ext uri="{BB962C8B-B14F-4D97-AF65-F5344CB8AC3E}">
        <p14:creationId xmlns:p14="http://schemas.microsoft.com/office/powerpoint/2010/main" val="27951465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18</a:t>
            </a:fld>
            <a:endParaRPr lang="he-IL"/>
          </a:p>
        </p:txBody>
      </p:sp>
    </p:spTree>
    <p:extLst>
      <p:ext uri="{BB962C8B-B14F-4D97-AF65-F5344CB8AC3E}">
        <p14:creationId xmlns:p14="http://schemas.microsoft.com/office/powerpoint/2010/main" val="37974633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19</a:t>
            </a:fld>
            <a:endParaRPr lang="he-IL"/>
          </a:p>
        </p:txBody>
      </p:sp>
    </p:spTree>
    <p:extLst>
      <p:ext uri="{BB962C8B-B14F-4D97-AF65-F5344CB8AC3E}">
        <p14:creationId xmlns:p14="http://schemas.microsoft.com/office/powerpoint/2010/main" val="10248585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2</a:t>
            </a:fld>
            <a:endParaRPr lang="he-IL"/>
          </a:p>
        </p:txBody>
      </p:sp>
    </p:spTree>
    <p:extLst>
      <p:ext uri="{BB962C8B-B14F-4D97-AF65-F5344CB8AC3E}">
        <p14:creationId xmlns:p14="http://schemas.microsoft.com/office/powerpoint/2010/main" val="22351017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20</a:t>
            </a:fld>
            <a:endParaRPr lang="he-IL"/>
          </a:p>
        </p:txBody>
      </p:sp>
    </p:spTree>
    <p:extLst>
      <p:ext uri="{BB962C8B-B14F-4D97-AF65-F5344CB8AC3E}">
        <p14:creationId xmlns:p14="http://schemas.microsoft.com/office/powerpoint/2010/main" val="11351176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21</a:t>
            </a:fld>
            <a:endParaRPr lang="he-IL"/>
          </a:p>
        </p:txBody>
      </p:sp>
    </p:spTree>
    <p:extLst>
      <p:ext uri="{BB962C8B-B14F-4D97-AF65-F5344CB8AC3E}">
        <p14:creationId xmlns:p14="http://schemas.microsoft.com/office/powerpoint/2010/main" val="3618664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3</a:t>
            </a:fld>
            <a:endParaRPr lang="he-IL"/>
          </a:p>
        </p:txBody>
      </p:sp>
    </p:spTree>
    <p:extLst>
      <p:ext uri="{BB962C8B-B14F-4D97-AF65-F5344CB8AC3E}">
        <p14:creationId xmlns:p14="http://schemas.microsoft.com/office/powerpoint/2010/main" val="18360539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4</a:t>
            </a:fld>
            <a:endParaRPr lang="he-IL"/>
          </a:p>
        </p:txBody>
      </p:sp>
    </p:spTree>
    <p:extLst>
      <p:ext uri="{BB962C8B-B14F-4D97-AF65-F5344CB8AC3E}">
        <p14:creationId xmlns:p14="http://schemas.microsoft.com/office/powerpoint/2010/main" val="1887877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5</a:t>
            </a:fld>
            <a:endParaRPr lang="he-IL"/>
          </a:p>
        </p:txBody>
      </p:sp>
    </p:spTree>
    <p:extLst>
      <p:ext uri="{BB962C8B-B14F-4D97-AF65-F5344CB8AC3E}">
        <p14:creationId xmlns:p14="http://schemas.microsoft.com/office/powerpoint/2010/main" val="4179913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6</a:t>
            </a:fld>
            <a:endParaRPr lang="he-IL"/>
          </a:p>
        </p:txBody>
      </p:sp>
    </p:spTree>
    <p:extLst>
      <p:ext uri="{BB962C8B-B14F-4D97-AF65-F5344CB8AC3E}">
        <p14:creationId xmlns:p14="http://schemas.microsoft.com/office/powerpoint/2010/main" val="663065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7</a:t>
            </a:fld>
            <a:endParaRPr lang="he-IL"/>
          </a:p>
        </p:txBody>
      </p:sp>
    </p:spTree>
    <p:extLst>
      <p:ext uri="{BB962C8B-B14F-4D97-AF65-F5344CB8AC3E}">
        <p14:creationId xmlns:p14="http://schemas.microsoft.com/office/powerpoint/2010/main" val="795027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8</a:t>
            </a:fld>
            <a:endParaRPr lang="he-IL"/>
          </a:p>
        </p:txBody>
      </p:sp>
    </p:spTree>
    <p:extLst>
      <p:ext uri="{BB962C8B-B14F-4D97-AF65-F5344CB8AC3E}">
        <p14:creationId xmlns:p14="http://schemas.microsoft.com/office/powerpoint/2010/main" val="7559147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None/>
            </a:pPr>
            <a:endParaRPr lang="he-IL" dirty="0">
              <a:latin typeface="Arial" panose="020B0604020202020204" pitchFamily="34" charset="0"/>
              <a:cs typeface="Arial" panose="020B0604020202020204" pitchFamily="34" charset="0"/>
            </a:endParaRPr>
          </a:p>
          <a:p>
            <a:endParaRPr lang="he-IL" dirty="0"/>
          </a:p>
        </p:txBody>
      </p:sp>
      <p:sp>
        <p:nvSpPr>
          <p:cNvPr id="4" name="מציין מיקום של מספר שקופית 3"/>
          <p:cNvSpPr>
            <a:spLocks noGrp="1"/>
          </p:cNvSpPr>
          <p:nvPr>
            <p:ph type="sldNum" sz="quarter" idx="5"/>
          </p:nvPr>
        </p:nvSpPr>
        <p:spPr/>
        <p:txBody>
          <a:bodyPr/>
          <a:lstStyle/>
          <a:p>
            <a:fld id="{A284C2AF-8CC4-4192-BF8C-9BB6E87D2089}" type="slidenum">
              <a:rPr lang="he-IL" smtClean="0"/>
              <a:t>9</a:t>
            </a:fld>
            <a:endParaRPr lang="he-IL"/>
          </a:p>
        </p:txBody>
      </p:sp>
    </p:spTree>
    <p:extLst>
      <p:ext uri="{BB962C8B-B14F-4D97-AF65-F5344CB8AC3E}">
        <p14:creationId xmlns:p14="http://schemas.microsoft.com/office/powerpoint/2010/main" val="2573517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C3FB001-1A89-5CFC-8409-7A0D40D9B045}"/>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6F6442F3-F289-6A2A-E6B4-0CC714EC7B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E2FE64F1-8D09-FD9A-6801-321CB7701995}"/>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5" name="מציין מיקום של כותרת תחתונה 4">
            <a:extLst>
              <a:ext uri="{FF2B5EF4-FFF2-40B4-BE49-F238E27FC236}">
                <a16:creationId xmlns:a16="http://schemas.microsoft.com/office/drawing/2014/main" id="{E68A6937-2988-29C2-4F70-38E42B2A13CF}"/>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08F95C9F-4E98-DF03-9256-FB65735CD144}"/>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25608837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1BA3C6F-B758-5B5E-1B3A-0C34E2D45296}"/>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92201DEC-2673-81F9-D34E-71CB930A670E}"/>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3078638-D6E9-9BA2-B120-CEEC5A52741B}"/>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5" name="מציין מיקום של כותרת תחתונה 4">
            <a:extLst>
              <a:ext uri="{FF2B5EF4-FFF2-40B4-BE49-F238E27FC236}">
                <a16:creationId xmlns:a16="http://schemas.microsoft.com/office/drawing/2014/main" id="{52158AB3-5F63-3EBD-2FCC-DD2292C558C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36C9D7AD-BE0A-2574-40C3-FFC19F85551D}"/>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2196054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4CAA2137-A609-1698-A9EC-8A8F46D7F348}"/>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29F404BC-4F25-7EC3-804B-8D89B1B1E110}"/>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11BB9D73-7469-ECA8-D28C-AEB787F1C864}"/>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5" name="מציין מיקום של כותרת תחתונה 4">
            <a:extLst>
              <a:ext uri="{FF2B5EF4-FFF2-40B4-BE49-F238E27FC236}">
                <a16:creationId xmlns:a16="http://schemas.microsoft.com/office/drawing/2014/main" id="{9087B288-E9D6-A747-62D6-EE44C0BBACD8}"/>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A4487B27-68B4-E381-1CDE-E2520C9140B7}"/>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659754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7A8683D-4331-E7EE-2977-BD46E95BB16D}"/>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C07352E5-7ACC-024D-31DF-86436E50327D}"/>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39AF52C9-33ED-E4E1-A0DD-AB1358199A9C}"/>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5" name="מציין מיקום של כותרת תחתונה 4">
            <a:extLst>
              <a:ext uri="{FF2B5EF4-FFF2-40B4-BE49-F238E27FC236}">
                <a16:creationId xmlns:a16="http://schemas.microsoft.com/office/drawing/2014/main" id="{F32A1BEE-CA7E-B947-B14A-3BA60910C65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78153BB8-FA4A-E00F-6477-DE5F562AC5D5}"/>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3696725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4C69190-E891-C785-8323-0144CD5A31B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ABBDAD52-1378-F491-F86E-B08FB037E0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20E94526-D75B-2078-7634-219F705094AD}"/>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5" name="מציין מיקום של כותרת תחתונה 4">
            <a:extLst>
              <a:ext uri="{FF2B5EF4-FFF2-40B4-BE49-F238E27FC236}">
                <a16:creationId xmlns:a16="http://schemas.microsoft.com/office/drawing/2014/main" id="{8A7F91A4-BDE8-CDC8-FF89-46C5BEC4D182}"/>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EE0FD65-21A7-D58B-8E77-C4D756FDA786}"/>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4162544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EF80089-1609-51F8-B5AC-DB1AD59023F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E993A91E-ED33-3679-F233-73D3D722BB7E}"/>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CF8823DD-9A35-A6CB-685A-59D3E2EA6B16}"/>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B88F4587-7D72-5A6B-92A9-07315DE75368}"/>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6" name="מציין מיקום של כותרת תחתונה 5">
            <a:extLst>
              <a:ext uri="{FF2B5EF4-FFF2-40B4-BE49-F238E27FC236}">
                <a16:creationId xmlns:a16="http://schemas.microsoft.com/office/drawing/2014/main" id="{BD935A24-49C1-D45F-5742-663C1928182F}"/>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7A65542-5CCF-5E6C-4D45-3628F808F924}"/>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30395579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AB1064E-DA88-99AF-5B89-46719BE0B2A2}"/>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3DFCCADD-8AC6-4307-1A2A-1366F6B810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A9E3B2DD-6418-C89F-502B-BB9B48406745}"/>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7DFC67A6-A6B5-4932-963F-59F5A27DC2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3619A09B-601A-20FC-D6D8-F014BC159E73}"/>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C1944B9A-CA6C-D096-BB47-74ADEC6A8558}"/>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8" name="מציין מיקום של כותרת תחתונה 7">
            <a:extLst>
              <a:ext uri="{FF2B5EF4-FFF2-40B4-BE49-F238E27FC236}">
                <a16:creationId xmlns:a16="http://schemas.microsoft.com/office/drawing/2014/main" id="{9E7C24BE-6950-F694-B885-A6985A438E91}"/>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B6DB7D45-D09B-CFBF-2B94-83D6C59C371B}"/>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3490676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2942E03-33FA-AA79-98CE-6393B6008188}"/>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E76CB11F-B04A-E175-C2A0-4FF3EB793EC7}"/>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4" name="מציין מיקום של כותרת תחתונה 3">
            <a:extLst>
              <a:ext uri="{FF2B5EF4-FFF2-40B4-BE49-F238E27FC236}">
                <a16:creationId xmlns:a16="http://schemas.microsoft.com/office/drawing/2014/main" id="{EB92799D-530A-0768-197A-D54F5936E44C}"/>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533D4BF2-D6E5-C480-F9FD-09E4DF68F986}"/>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1914296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4AB43787-BD15-5D75-1CD0-0B75922A8E31}"/>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3" name="מציין מיקום של כותרת תחתונה 2">
            <a:extLst>
              <a:ext uri="{FF2B5EF4-FFF2-40B4-BE49-F238E27FC236}">
                <a16:creationId xmlns:a16="http://schemas.microsoft.com/office/drawing/2014/main" id="{912EE380-9AAF-C986-4ADE-317333433130}"/>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0407447A-980A-1B33-A732-F01792FDE19C}"/>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269586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5629F8E-D13D-A102-A038-DC6946012D59}"/>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B073EB2-2AF6-7643-BA2E-81847962B4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5700E5CC-BE0D-C961-566D-371DE00D59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B621AC41-05C8-C79D-77F9-B11E6E057FEC}"/>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6" name="מציין מיקום של כותרת תחתונה 5">
            <a:extLst>
              <a:ext uri="{FF2B5EF4-FFF2-40B4-BE49-F238E27FC236}">
                <a16:creationId xmlns:a16="http://schemas.microsoft.com/office/drawing/2014/main" id="{40C39ABC-E1F9-D7A4-4FFB-2DBC11CC21C5}"/>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2E715BD0-81CB-07E1-777E-97EEE094F935}"/>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473129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4E3287E-60C8-1AA3-FB90-6C101B7F5A0A}"/>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36C7CB44-2317-1727-F2CF-AEEE56CCF2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E70D8AA2-0703-7A45-2C87-58BB0551C0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2B69C082-9CBA-58FE-1715-3C34CCBEE262}"/>
              </a:ext>
            </a:extLst>
          </p:cNvPr>
          <p:cNvSpPr>
            <a:spLocks noGrp="1"/>
          </p:cNvSpPr>
          <p:nvPr>
            <p:ph type="dt" sz="half" idx="10"/>
          </p:nvPr>
        </p:nvSpPr>
        <p:spPr/>
        <p:txBody>
          <a:bodyPr/>
          <a:lstStyle/>
          <a:p>
            <a:fld id="{4625EB8F-181E-422D-9DBA-0CA5A95E25F2}" type="datetimeFigureOut">
              <a:rPr lang="he-IL" smtClean="0"/>
              <a:t>כ"ו/סיון/תשפ"ג</a:t>
            </a:fld>
            <a:endParaRPr lang="he-IL"/>
          </a:p>
        </p:txBody>
      </p:sp>
      <p:sp>
        <p:nvSpPr>
          <p:cNvPr id="6" name="מציין מיקום של כותרת תחתונה 5">
            <a:extLst>
              <a:ext uri="{FF2B5EF4-FFF2-40B4-BE49-F238E27FC236}">
                <a16:creationId xmlns:a16="http://schemas.microsoft.com/office/drawing/2014/main" id="{3B99EFEB-DAEB-5118-1400-9DC9EF1096C6}"/>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700358DE-259D-AF32-9BF3-9AE4AE86DFFB}"/>
              </a:ext>
            </a:extLst>
          </p:cNvPr>
          <p:cNvSpPr>
            <a:spLocks noGrp="1"/>
          </p:cNvSpPr>
          <p:nvPr>
            <p:ph type="sldNum" sz="quarter" idx="12"/>
          </p:nvPr>
        </p:nvSpPr>
        <p:spPr/>
        <p:txBody>
          <a:bodyPr/>
          <a:lstStyle/>
          <a:p>
            <a:fld id="{34220399-6A2D-44E5-921A-357260580EC8}" type="slidenum">
              <a:rPr lang="he-IL" smtClean="0"/>
              <a:t>‹#›</a:t>
            </a:fld>
            <a:endParaRPr lang="he-IL"/>
          </a:p>
        </p:txBody>
      </p:sp>
    </p:spTree>
    <p:extLst>
      <p:ext uri="{BB962C8B-B14F-4D97-AF65-F5344CB8AC3E}">
        <p14:creationId xmlns:p14="http://schemas.microsoft.com/office/powerpoint/2010/main" val="611474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8000" b="-18000"/>
          </a:stretch>
        </a:blipFill>
        <a:effectLst/>
      </p:bgPr>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162B4397-3790-FB57-E232-6285079886E2}"/>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5FEE37FD-F3A5-8ABB-3C61-E070D64D602C}"/>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ACE2064-C379-EE37-8BD5-E883D260F4D6}"/>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4625EB8F-181E-422D-9DBA-0CA5A95E25F2}" type="datetimeFigureOut">
              <a:rPr lang="he-IL" smtClean="0"/>
              <a:t>כ"ו/סיון/תשפ"ג</a:t>
            </a:fld>
            <a:endParaRPr lang="he-IL"/>
          </a:p>
        </p:txBody>
      </p:sp>
      <p:sp>
        <p:nvSpPr>
          <p:cNvPr id="5" name="מציין מיקום של כותרת תחתונה 4">
            <a:extLst>
              <a:ext uri="{FF2B5EF4-FFF2-40B4-BE49-F238E27FC236}">
                <a16:creationId xmlns:a16="http://schemas.microsoft.com/office/drawing/2014/main" id="{DA8F4CCF-7AC1-C514-E74C-9B6916DC7D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CD9C45A5-B89C-B2DE-4841-F99A796CC5DA}"/>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34220399-6A2D-44E5-921A-357260580EC8}" type="slidenum">
              <a:rPr lang="he-IL" smtClean="0"/>
              <a:t>‹#›</a:t>
            </a:fld>
            <a:endParaRPr lang="he-IL"/>
          </a:p>
        </p:txBody>
      </p:sp>
    </p:spTree>
    <p:extLst>
      <p:ext uri="{BB962C8B-B14F-4D97-AF65-F5344CB8AC3E}">
        <p14:creationId xmlns:p14="http://schemas.microsoft.com/office/powerpoint/2010/main" val="22643923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2192000"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7" y="-768350"/>
            <a:ext cx="12192000" cy="8432800"/>
          </a:xfrm>
          <a:prstGeom prst="rightArrow">
            <a:avLst/>
          </a:prstGeom>
          <a:solidFill>
            <a:schemeClr val="accent5"/>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2192000"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 name="כותרת 1">
            <a:extLst>
              <a:ext uri="{FF2B5EF4-FFF2-40B4-BE49-F238E27FC236}">
                <a16:creationId xmlns:a16="http://schemas.microsoft.com/office/drawing/2014/main" id="{7CC74207-F907-958B-003B-80BDABACD4ED}"/>
              </a:ext>
            </a:extLst>
          </p:cNvPr>
          <p:cNvSpPr txBox="1">
            <a:spLocks/>
          </p:cNvSpPr>
          <p:nvPr/>
        </p:nvSpPr>
        <p:spPr>
          <a:xfrm>
            <a:off x="-538619" y="529237"/>
            <a:ext cx="10746775" cy="2632075"/>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sz="8800" b="1" dirty="0">
                <a:ln w="12700">
                  <a:solidFill>
                    <a:schemeClr val="tx2">
                      <a:lumMod val="75000"/>
                    </a:schemeClr>
                  </a:solidFill>
                  <a:prstDash val="solid"/>
                </a:ln>
                <a:solidFill>
                  <a:srgbClr val="FF99FF"/>
                </a:solidFill>
                <a:latin typeface="Arial" panose="020B0604020202020204" pitchFamily="34" charset="0"/>
                <a:cs typeface="Arial" panose="020B0604020202020204" pitchFamily="34" charset="0"/>
              </a:rPr>
              <a:t>חיזוי דירוג ספרים</a:t>
            </a:r>
            <a:br>
              <a:rPr lang="en-US" sz="32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br>
            <a:endParaRPr lang="he-IL" dirty="0"/>
          </a:p>
        </p:txBody>
      </p:sp>
      <p:sp>
        <p:nvSpPr>
          <p:cNvPr id="3" name="כותרת משנה 2">
            <a:extLst>
              <a:ext uri="{FF2B5EF4-FFF2-40B4-BE49-F238E27FC236}">
                <a16:creationId xmlns:a16="http://schemas.microsoft.com/office/drawing/2014/main" id="{0D419346-9256-69B8-844A-87D36D810911}"/>
              </a:ext>
            </a:extLst>
          </p:cNvPr>
          <p:cNvSpPr txBox="1">
            <a:spLocks/>
          </p:cNvSpPr>
          <p:nvPr/>
        </p:nvSpPr>
        <p:spPr>
          <a:xfrm>
            <a:off x="2313836" y="5715774"/>
            <a:ext cx="9144000" cy="545419"/>
          </a:xfrm>
          <a:prstGeom prst="rect">
            <a:avLst/>
          </a:prstGeom>
        </p:spPr>
        <p:txBody>
          <a:bodyPr vert="horz" lIns="91440" tIns="45720" rIns="91440" bIns="45720" rtlCol="1">
            <a:norm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he-IL" b="1" dirty="0">
                <a:solidFill>
                  <a:srgbClr val="FF99FF"/>
                </a:solidFill>
                <a:effectLst>
                  <a:outerShdw blurRad="38100" dist="38100" dir="2700000" algn="tl">
                    <a:srgbClr val="000000">
                      <a:alpha val="43137"/>
                    </a:srgbClr>
                  </a:outerShdw>
                </a:effectLst>
              </a:rPr>
              <a:t>מעיין </a:t>
            </a:r>
            <a:r>
              <a:rPr lang="he-IL" b="1" dirty="0" err="1">
                <a:solidFill>
                  <a:srgbClr val="FF99FF"/>
                </a:solidFill>
                <a:effectLst>
                  <a:outerShdw blurRad="38100" dist="38100" dir="2700000" algn="tl">
                    <a:srgbClr val="000000">
                      <a:alpha val="43137"/>
                    </a:srgbClr>
                  </a:outerShdw>
                </a:effectLst>
              </a:rPr>
              <a:t>אימלק</a:t>
            </a:r>
            <a:r>
              <a:rPr lang="he-IL" b="1" dirty="0">
                <a:solidFill>
                  <a:srgbClr val="FF99FF"/>
                </a:solidFill>
                <a:effectLst>
                  <a:outerShdw blurRad="38100" dist="38100" dir="2700000" algn="tl">
                    <a:srgbClr val="000000">
                      <a:alpha val="43137"/>
                    </a:srgbClr>
                  </a:outerShdw>
                </a:effectLst>
              </a:rPr>
              <a:t> ויסמין סולומון</a:t>
            </a:r>
          </a:p>
        </p:txBody>
      </p:sp>
      <p:sp>
        <p:nvSpPr>
          <p:cNvPr id="4" name="כותרת משנה 2">
            <a:extLst>
              <a:ext uri="{FF2B5EF4-FFF2-40B4-BE49-F238E27FC236}">
                <a16:creationId xmlns:a16="http://schemas.microsoft.com/office/drawing/2014/main" id="{8F1775E7-2D85-7FD6-5D2D-7A55A7B4EAAC}"/>
              </a:ext>
            </a:extLst>
          </p:cNvPr>
          <p:cNvSpPr txBox="1">
            <a:spLocks/>
          </p:cNvSpPr>
          <p:nvPr/>
        </p:nvSpPr>
        <p:spPr>
          <a:xfrm>
            <a:off x="5323264" y="4888121"/>
            <a:ext cx="9144000" cy="545419"/>
          </a:xfrm>
          <a:prstGeom prst="rect">
            <a:avLst/>
          </a:prstGeom>
        </p:spPr>
        <p:txBody>
          <a:bodyPr vert="horz" lIns="91440" tIns="45720" rIns="91440" bIns="45720" rtlCol="1">
            <a:normAutofit/>
          </a:bodyPr>
          <a:lstStyle>
            <a:lvl1pPr marL="0" indent="0" algn="ctr" defTabSz="914400" rtl="1"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1"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1"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1"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1"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1"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1"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1"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1"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he-IL" b="1" dirty="0">
                <a:solidFill>
                  <a:srgbClr val="FF99FF"/>
                </a:solidFill>
                <a:effectLst>
                  <a:outerShdw blurRad="38100" dist="38100" dir="2700000" algn="tl">
                    <a:srgbClr val="000000">
                      <a:alpha val="43137"/>
                    </a:srgbClr>
                  </a:outerShdw>
                </a:effectLst>
              </a:rPr>
              <a:t>פרויקט במדעי הנתונים</a:t>
            </a:r>
          </a:p>
        </p:txBody>
      </p:sp>
    </p:spTree>
    <p:extLst>
      <p:ext uri="{BB962C8B-B14F-4D97-AF65-F5344CB8AC3E}">
        <p14:creationId xmlns:p14="http://schemas.microsoft.com/office/powerpoint/2010/main" val="36819352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B08E3C95-7722-17BE-FFD8-281F79F3C3B5}"/>
              </a:ext>
            </a:extLst>
          </p:cNvPr>
          <p:cNvSpPr>
            <a:spLocks noGrp="1"/>
          </p:cNvSpPr>
          <p:nvPr>
            <p:ph type="title"/>
          </p:nvPr>
        </p:nvSpPr>
        <p:spPr>
          <a:xfrm>
            <a:off x="-750362" y="952069"/>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טיפול בנתונים</a:t>
            </a:r>
          </a:p>
        </p:txBody>
      </p:sp>
      <p:sp>
        <p:nvSpPr>
          <p:cNvPr id="7" name="מציין מיקום תוכן 2">
            <a:extLst>
              <a:ext uri="{FF2B5EF4-FFF2-40B4-BE49-F238E27FC236}">
                <a16:creationId xmlns:a16="http://schemas.microsoft.com/office/drawing/2014/main" id="{0CCB756D-E6CE-034D-12C9-DD61C0BFA894}"/>
              </a:ext>
            </a:extLst>
          </p:cNvPr>
          <p:cNvSpPr>
            <a:spLocks noGrp="1"/>
          </p:cNvSpPr>
          <p:nvPr>
            <p:ph idx="1"/>
          </p:nvPr>
        </p:nvSpPr>
        <p:spPr>
          <a:xfrm>
            <a:off x="838200" y="1965294"/>
            <a:ext cx="10515600" cy="4065513"/>
          </a:xfrm>
        </p:spPr>
        <p:txBody>
          <a:bodyPr/>
          <a:lstStyle/>
          <a:p>
            <a:r>
              <a:rPr lang="he-IL" dirty="0"/>
              <a:t>כפילויות בנתונים – כפי שכבר הזכרנו, באתר ניתן לקנות ספר באחת משלוש דרכים: מודפס, דיגיטלי וקולי. הרכשת הנתונים נעשתה משלושתם בנפרד. לאחר קבלת ה </a:t>
            </a:r>
            <a:r>
              <a:rPr lang="en-US" dirty="0">
                <a:latin typeface="Arial" panose="020B0604020202020204" pitchFamily="34" charset="0"/>
                <a:cs typeface="Arial" panose="020B0604020202020204" pitchFamily="34" charset="0"/>
              </a:rPr>
              <a:t>data frame -</a:t>
            </a:r>
            <a:r>
              <a:rPr lang="he-IL" dirty="0">
                <a:latin typeface="Arial" panose="020B0604020202020204" pitchFamily="34" charset="0"/>
                <a:cs typeface="Arial" panose="020B0604020202020204" pitchFamily="34" charset="0"/>
              </a:rPr>
              <a:t> ראינו שיש הרבה כפילויות כי יש ספרים שניתן לרכוש אותם ביותר מדרך אחת.</a:t>
            </a:r>
            <a:endParaRPr lang="he-IL" dirty="0"/>
          </a:p>
          <a:p>
            <a:r>
              <a:rPr lang="he-IL" dirty="0"/>
              <a:t>המרת נתונים מסוגים שונים.</a:t>
            </a:r>
          </a:p>
          <a:p>
            <a:r>
              <a:rPr lang="he-IL" dirty="0"/>
              <a:t>הסרת שורות עם נתון אחד חסר.</a:t>
            </a:r>
          </a:p>
        </p:txBody>
      </p:sp>
      <p:pic>
        <p:nvPicPr>
          <p:cNvPr id="3" name="תמונה 2">
            <a:extLst>
              <a:ext uri="{FF2B5EF4-FFF2-40B4-BE49-F238E27FC236}">
                <a16:creationId xmlns:a16="http://schemas.microsoft.com/office/drawing/2014/main" id="{42BBD30B-9E28-F6C1-F57F-96D7B0DA356B}"/>
              </a:ext>
            </a:extLst>
          </p:cNvPr>
          <p:cNvPicPr>
            <a:picLocks noChangeAspect="1"/>
          </p:cNvPicPr>
          <p:nvPr/>
        </p:nvPicPr>
        <p:blipFill>
          <a:blip r:embed="rId3"/>
          <a:stretch>
            <a:fillRect/>
          </a:stretch>
        </p:blipFill>
        <p:spPr>
          <a:xfrm>
            <a:off x="82000" y="4741393"/>
            <a:ext cx="3261224" cy="621185"/>
          </a:xfrm>
          <a:prstGeom prst="rect">
            <a:avLst/>
          </a:prstGeom>
        </p:spPr>
      </p:pic>
      <p:pic>
        <p:nvPicPr>
          <p:cNvPr id="5" name="תמונה 4">
            <a:extLst>
              <a:ext uri="{FF2B5EF4-FFF2-40B4-BE49-F238E27FC236}">
                <a16:creationId xmlns:a16="http://schemas.microsoft.com/office/drawing/2014/main" id="{90BB4882-2F86-B987-5059-317E9AA9CCE9}"/>
              </a:ext>
            </a:extLst>
          </p:cNvPr>
          <p:cNvPicPr>
            <a:picLocks noChangeAspect="1"/>
          </p:cNvPicPr>
          <p:nvPr/>
        </p:nvPicPr>
        <p:blipFill>
          <a:blip r:embed="rId4"/>
          <a:stretch>
            <a:fillRect/>
          </a:stretch>
        </p:blipFill>
        <p:spPr>
          <a:xfrm>
            <a:off x="3917215" y="4769791"/>
            <a:ext cx="3442136" cy="594074"/>
          </a:xfrm>
          <a:prstGeom prst="rect">
            <a:avLst/>
          </a:prstGeom>
        </p:spPr>
      </p:pic>
      <p:pic>
        <p:nvPicPr>
          <p:cNvPr id="10" name="תמונה 9">
            <a:extLst>
              <a:ext uri="{FF2B5EF4-FFF2-40B4-BE49-F238E27FC236}">
                <a16:creationId xmlns:a16="http://schemas.microsoft.com/office/drawing/2014/main" id="{C6B6CBB1-EA5E-A53F-59F6-9409D9458761}"/>
              </a:ext>
            </a:extLst>
          </p:cNvPr>
          <p:cNvPicPr>
            <a:picLocks noChangeAspect="1"/>
          </p:cNvPicPr>
          <p:nvPr/>
        </p:nvPicPr>
        <p:blipFill>
          <a:blip r:embed="rId5"/>
          <a:stretch>
            <a:fillRect/>
          </a:stretch>
        </p:blipFill>
        <p:spPr>
          <a:xfrm>
            <a:off x="7824650" y="4769791"/>
            <a:ext cx="3166111" cy="592787"/>
          </a:xfrm>
          <a:prstGeom prst="rect">
            <a:avLst/>
          </a:prstGeom>
        </p:spPr>
      </p:pic>
      <p:sp>
        <p:nvSpPr>
          <p:cNvPr id="11" name="חץ: ימינה 10">
            <a:extLst>
              <a:ext uri="{FF2B5EF4-FFF2-40B4-BE49-F238E27FC236}">
                <a16:creationId xmlns:a16="http://schemas.microsoft.com/office/drawing/2014/main" id="{5C99DAC0-C9D3-77C9-801B-BFFF2FCAD3A7}"/>
              </a:ext>
            </a:extLst>
          </p:cNvPr>
          <p:cNvSpPr/>
          <p:nvPr/>
        </p:nvSpPr>
        <p:spPr>
          <a:xfrm>
            <a:off x="3291793" y="4905591"/>
            <a:ext cx="601973" cy="29278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2" name="חץ: ימינה 11">
            <a:extLst>
              <a:ext uri="{FF2B5EF4-FFF2-40B4-BE49-F238E27FC236}">
                <a16:creationId xmlns:a16="http://schemas.microsoft.com/office/drawing/2014/main" id="{DAFEEDF1-95EF-92E1-ADCD-41E7B55B3B0D}"/>
              </a:ext>
            </a:extLst>
          </p:cNvPr>
          <p:cNvSpPr/>
          <p:nvPr/>
        </p:nvSpPr>
        <p:spPr>
          <a:xfrm>
            <a:off x="7292242" y="4941433"/>
            <a:ext cx="601973" cy="29278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4606668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B08E3C95-7722-17BE-FFD8-281F79F3C3B5}"/>
              </a:ext>
            </a:extLst>
          </p:cNvPr>
          <p:cNvSpPr>
            <a:spLocks noGrp="1"/>
          </p:cNvSpPr>
          <p:nvPr>
            <p:ph type="title"/>
          </p:nvPr>
        </p:nvSpPr>
        <p:spPr>
          <a:xfrm>
            <a:off x="-750362" y="886755"/>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טיפול בנתונים</a:t>
            </a:r>
          </a:p>
        </p:txBody>
      </p:sp>
      <p:sp>
        <p:nvSpPr>
          <p:cNvPr id="7" name="מציין מיקום תוכן 2">
            <a:extLst>
              <a:ext uri="{FF2B5EF4-FFF2-40B4-BE49-F238E27FC236}">
                <a16:creationId xmlns:a16="http://schemas.microsoft.com/office/drawing/2014/main" id="{0CCB756D-E6CE-034D-12C9-DD61C0BFA894}"/>
              </a:ext>
            </a:extLst>
          </p:cNvPr>
          <p:cNvSpPr>
            <a:spLocks noGrp="1"/>
          </p:cNvSpPr>
          <p:nvPr>
            <p:ph idx="1"/>
          </p:nvPr>
        </p:nvSpPr>
        <p:spPr>
          <a:xfrm>
            <a:off x="602190" y="1905732"/>
            <a:ext cx="10515600" cy="4065513"/>
          </a:xfrm>
        </p:spPr>
        <p:txBody>
          <a:bodyPr>
            <a:normAutofit/>
          </a:bodyPr>
          <a:lstStyle/>
          <a:p>
            <a:pPr marL="0" indent="0">
              <a:buNone/>
            </a:pPr>
            <a:r>
              <a:rPr lang="he-IL" dirty="0"/>
              <a:t>סיווג רשימת הנושאים שלנו לקטגוריות - </a:t>
            </a:r>
            <a:r>
              <a:rPr lang="he-IL" dirty="0">
                <a:latin typeface="Arial" panose="020B0604020202020204" pitchFamily="34" charset="0"/>
                <a:cs typeface="Arial" panose="020B0604020202020204" pitchFamily="34" charset="0"/>
              </a:rPr>
              <a:t>באתר לא לכל ספר מצוין איזה קטגוריה הוא.</a:t>
            </a:r>
          </a:p>
          <a:p>
            <a:pPr marL="0" indent="0">
              <a:buNone/>
            </a:pPr>
            <a:r>
              <a:rPr lang="he-IL" dirty="0"/>
              <a:t>לאחר קבלת ה </a:t>
            </a:r>
            <a:r>
              <a:rPr lang="en-US" dirty="0">
                <a:latin typeface="Arial" panose="020B0604020202020204" pitchFamily="34" charset="0"/>
                <a:cs typeface="Arial" panose="020B0604020202020204" pitchFamily="34" charset="0"/>
              </a:rPr>
              <a:t>data frame -</a:t>
            </a:r>
            <a:r>
              <a:rPr lang="he-IL" dirty="0">
                <a:latin typeface="Arial" panose="020B0604020202020204" pitchFamily="34" charset="0"/>
                <a:cs typeface="Arial" panose="020B0604020202020204" pitchFamily="34" charset="0"/>
              </a:rPr>
              <a:t> ראינו שתחת עמודת ז'אנר קיבלנו עבור כל ספר רשימה של נושאים(רשימת רשימות). </a:t>
            </a:r>
          </a:p>
        </p:txBody>
      </p:sp>
      <p:pic>
        <p:nvPicPr>
          <p:cNvPr id="3" name="תמונה 2">
            <a:extLst>
              <a:ext uri="{FF2B5EF4-FFF2-40B4-BE49-F238E27FC236}">
                <a16:creationId xmlns:a16="http://schemas.microsoft.com/office/drawing/2014/main" id="{298345E4-6DDE-8ACB-4C8B-A674F7BF42F2}"/>
              </a:ext>
            </a:extLst>
          </p:cNvPr>
          <p:cNvPicPr>
            <a:picLocks noChangeAspect="1"/>
          </p:cNvPicPr>
          <p:nvPr/>
        </p:nvPicPr>
        <p:blipFill>
          <a:blip r:embed="rId3"/>
          <a:stretch>
            <a:fillRect/>
          </a:stretch>
        </p:blipFill>
        <p:spPr>
          <a:xfrm>
            <a:off x="1878449" y="3589005"/>
            <a:ext cx="3132809" cy="2382240"/>
          </a:xfrm>
          <a:prstGeom prst="rect">
            <a:avLst/>
          </a:prstGeom>
        </p:spPr>
      </p:pic>
      <p:sp>
        <p:nvSpPr>
          <p:cNvPr id="5" name="תיבת טקסט 4">
            <a:extLst>
              <a:ext uri="{FF2B5EF4-FFF2-40B4-BE49-F238E27FC236}">
                <a16:creationId xmlns:a16="http://schemas.microsoft.com/office/drawing/2014/main" id="{31EB69EE-2FF0-263E-AEDD-6362FDD3A535}"/>
              </a:ext>
            </a:extLst>
          </p:cNvPr>
          <p:cNvSpPr txBox="1"/>
          <p:nvPr/>
        </p:nvSpPr>
        <p:spPr>
          <a:xfrm>
            <a:off x="-6661233" y="6060939"/>
            <a:ext cx="13009378" cy="461665"/>
          </a:xfrm>
          <a:prstGeom prst="rect">
            <a:avLst/>
          </a:prstGeom>
          <a:noFill/>
        </p:spPr>
        <p:txBody>
          <a:bodyPr wrap="square">
            <a:spAutoFit/>
          </a:bodyPr>
          <a:lstStyle/>
          <a:p>
            <a:r>
              <a:rPr lang="he-IL" sz="2400" dirty="0">
                <a:solidFill>
                  <a:schemeClr val="bg1"/>
                </a:solidFill>
                <a:latin typeface="Arial" panose="020B0604020202020204" pitchFamily="34" charset="0"/>
                <a:cs typeface="Arial" panose="020B0604020202020204" pitchFamily="34" charset="0"/>
              </a:rPr>
              <a:t>נלקח מעמוד של הספר </a:t>
            </a:r>
            <a:r>
              <a:rPr lang="he-IL" sz="2400" b="0" i="0" dirty="0">
                <a:solidFill>
                  <a:srgbClr val="FFFFFF"/>
                </a:solidFill>
                <a:effectLst/>
                <a:latin typeface="Rubik"/>
              </a:rPr>
              <a:t>מועדון הרצח של יום חמישי</a:t>
            </a:r>
            <a:endParaRPr lang="he-IL" sz="2400" dirty="0">
              <a:solidFill>
                <a:schemeClr val="bg1"/>
              </a:solidFill>
              <a:latin typeface="Arial" panose="020B0604020202020204" pitchFamily="34" charset="0"/>
              <a:cs typeface="Arial" panose="020B0604020202020204" pitchFamily="34" charset="0"/>
            </a:endParaRPr>
          </a:p>
        </p:txBody>
      </p:sp>
      <p:pic>
        <p:nvPicPr>
          <p:cNvPr id="10" name="תמונה 9">
            <a:extLst>
              <a:ext uri="{FF2B5EF4-FFF2-40B4-BE49-F238E27FC236}">
                <a16:creationId xmlns:a16="http://schemas.microsoft.com/office/drawing/2014/main" id="{C81D9FE8-D9C9-5F77-395F-6C508B3918D8}"/>
              </a:ext>
            </a:extLst>
          </p:cNvPr>
          <p:cNvPicPr>
            <a:picLocks noChangeAspect="1"/>
          </p:cNvPicPr>
          <p:nvPr/>
        </p:nvPicPr>
        <p:blipFill>
          <a:blip r:embed="rId4"/>
          <a:stretch>
            <a:fillRect/>
          </a:stretch>
        </p:blipFill>
        <p:spPr>
          <a:xfrm>
            <a:off x="5680973" y="3747949"/>
            <a:ext cx="6171937" cy="2064352"/>
          </a:xfrm>
          <a:prstGeom prst="rect">
            <a:avLst/>
          </a:prstGeom>
        </p:spPr>
      </p:pic>
    </p:spTree>
    <p:extLst>
      <p:ext uri="{BB962C8B-B14F-4D97-AF65-F5344CB8AC3E}">
        <p14:creationId xmlns:p14="http://schemas.microsoft.com/office/powerpoint/2010/main" val="84767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B08E3C95-7722-17BE-FFD8-281F79F3C3B5}"/>
              </a:ext>
            </a:extLst>
          </p:cNvPr>
          <p:cNvSpPr>
            <a:spLocks noGrp="1"/>
          </p:cNvSpPr>
          <p:nvPr>
            <p:ph type="title"/>
          </p:nvPr>
        </p:nvSpPr>
        <p:spPr>
          <a:xfrm>
            <a:off x="-750362" y="886755"/>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טיפול בנתונים</a:t>
            </a:r>
          </a:p>
        </p:txBody>
      </p:sp>
      <p:sp>
        <p:nvSpPr>
          <p:cNvPr id="7" name="מציין מיקום תוכן 2">
            <a:extLst>
              <a:ext uri="{FF2B5EF4-FFF2-40B4-BE49-F238E27FC236}">
                <a16:creationId xmlns:a16="http://schemas.microsoft.com/office/drawing/2014/main" id="{0CCB756D-E6CE-034D-12C9-DD61C0BFA894}"/>
              </a:ext>
            </a:extLst>
          </p:cNvPr>
          <p:cNvSpPr>
            <a:spLocks noGrp="1"/>
          </p:cNvSpPr>
          <p:nvPr>
            <p:ph idx="1"/>
          </p:nvPr>
        </p:nvSpPr>
        <p:spPr>
          <a:xfrm>
            <a:off x="602190" y="1905732"/>
            <a:ext cx="10515600" cy="4065513"/>
          </a:xfrm>
        </p:spPr>
        <p:txBody>
          <a:bodyPr>
            <a:normAutofit/>
          </a:bodyPr>
          <a:lstStyle/>
          <a:p>
            <a:pPr marL="0" indent="0">
              <a:buNone/>
            </a:pPr>
            <a:r>
              <a:rPr lang="he-IL" dirty="0">
                <a:latin typeface="Arial" panose="020B0604020202020204" pitchFamily="34" charset="0"/>
                <a:cs typeface="Arial" panose="020B0604020202020204" pitchFamily="34" charset="0"/>
              </a:rPr>
              <a:t>במעבר על כל הטבלה ראינו שנושאים אלה הם בסדר גודל של מאות תתי קטגוריות של ז'אנרים. לאחר מכן, ראינו שבאתר קיימת חלוקה ל28 קטגוריות כלליות המכילות את תתי הקטגוריות שחילצנו.</a:t>
            </a:r>
          </a:p>
          <a:p>
            <a:pPr marL="0" indent="0">
              <a:buNone/>
            </a:pPr>
            <a:endParaRPr lang="he-IL" dirty="0">
              <a:latin typeface="Arial" panose="020B0604020202020204" pitchFamily="34" charset="0"/>
              <a:cs typeface="Arial" panose="020B0604020202020204" pitchFamily="34" charset="0"/>
            </a:endParaRPr>
          </a:p>
          <a:p>
            <a:pPr marL="0" indent="0">
              <a:buNone/>
            </a:pPr>
            <a:endParaRPr lang="he-IL" dirty="0">
              <a:latin typeface="Arial" panose="020B0604020202020204" pitchFamily="34" charset="0"/>
              <a:cs typeface="Arial" panose="020B0604020202020204" pitchFamily="34" charset="0"/>
            </a:endParaRPr>
          </a:p>
        </p:txBody>
      </p:sp>
      <p:pic>
        <p:nvPicPr>
          <p:cNvPr id="11" name="תמונה 10">
            <a:extLst>
              <a:ext uri="{FF2B5EF4-FFF2-40B4-BE49-F238E27FC236}">
                <a16:creationId xmlns:a16="http://schemas.microsoft.com/office/drawing/2014/main" id="{42F48546-421B-F68D-CF59-491EFEA47263}"/>
              </a:ext>
            </a:extLst>
          </p:cNvPr>
          <p:cNvPicPr>
            <a:picLocks noChangeAspect="1"/>
          </p:cNvPicPr>
          <p:nvPr/>
        </p:nvPicPr>
        <p:blipFill>
          <a:blip r:embed="rId3"/>
          <a:stretch>
            <a:fillRect/>
          </a:stretch>
        </p:blipFill>
        <p:spPr>
          <a:xfrm>
            <a:off x="1074210" y="3448050"/>
            <a:ext cx="9855951" cy="2741186"/>
          </a:xfrm>
          <a:prstGeom prst="rect">
            <a:avLst/>
          </a:prstGeom>
        </p:spPr>
      </p:pic>
      <p:sp>
        <p:nvSpPr>
          <p:cNvPr id="13" name="תיבת טקסט 12">
            <a:extLst>
              <a:ext uri="{FF2B5EF4-FFF2-40B4-BE49-F238E27FC236}">
                <a16:creationId xmlns:a16="http://schemas.microsoft.com/office/drawing/2014/main" id="{C2773C5E-CD89-EDBF-8D7F-4F1234827095}"/>
              </a:ext>
            </a:extLst>
          </p:cNvPr>
          <p:cNvSpPr txBox="1"/>
          <p:nvPr/>
        </p:nvSpPr>
        <p:spPr>
          <a:xfrm>
            <a:off x="-4310742" y="6263849"/>
            <a:ext cx="12017828" cy="523220"/>
          </a:xfrm>
          <a:prstGeom prst="rect">
            <a:avLst/>
          </a:prstGeom>
          <a:noFill/>
        </p:spPr>
        <p:txBody>
          <a:bodyPr wrap="square">
            <a:spAutoFit/>
          </a:bodyPr>
          <a:lstStyle/>
          <a:p>
            <a:r>
              <a:rPr lang="he-IL" sz="2800" dirty="0">
                <a:solidFill>
                  <a:schemeClr val="bg1"/>
                </a:solidFill>
                <a:latin typeface="Arial" panose="020B0604020202020204" pitchFamily="34" charset="0"/>
                <a:cs typeface="Arial" panose="020B0604020202020204" pitchFamily="34" charset="0"/>
              </a:rPr>
              <a:t>נלקח מאתר עברית</a:t>
            </a:r>
          </a:p>
        </p:txBody>
      </p:sp>
    </p:spTree>
    <p:extLst>
      <p:ext uri="{BB962C8B-B14F-4D97-AF65-F5344CB8AC3E}">
        <p14:creationId xmlns:p14="http://schemas.microsoft.com/office/powerpoint/2010/main" val="2672873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B08E3C95-7722-17BE-FFD8-281F79F3C3B5}"/>
              </a:ext>
            </a:extLst>
          </p:cNvPr>
          <p:cNvSpPr>
            <a:spLocks noGrp="1"/>
          </p:cNvSpPr>
          <p:nvPr>
            <p:ph type="title"/>
          </p:nvPr>
        </p:nvSpPr>
        <p:spPr>
          <a:xfrm>
            <a:off x="-750362" y="886755"/>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טיפול בנתונים</a:t>
            </a:r>
          </a:p>
        </p:txBody>
      </p:sp>
      <p:sp>
        <p:nvSpPr>
          <p:cNvPr id="7" name="מציין מיקום תוכן 2">
            <a:extLst>
              <a:ext uri="{FF2B5EF4-FFF2-40B4-BE49-F238E27FC236}">
                <a16:creationId xmlns:a16="http://schemas.microsoft.com/office/drawing/2014/main" id="{0CCB756D-E6CE-034D-12C9-DD61C0BFA894}"/>
              </a:ext>
            </a:extLst>
          </p:cNvPr>
          <p:cNvSpPr>
            <a:spLocks noGrp="1"/>
          </p:cNvSpPr>
          <p:nvPr>
            <p:ph idx="1"/>
          </p:nvPr>
        </p:nvSpPr>
        <p:spPr>
          <a:xfrm>
            <a:off x="602190" y="1905732"/>
            <a:ext cx="10515600" cy="4065513"/>
          </a:xfrm>
        </p:spPr>
        <p:txBody>
          <a:bodyPr>
            <a:normAutofit/>
          </a:bodyPr>
          <a:lstStyle/>
          <a:p>
            <a:pPr marL="0" indent="0">
              <a:buNone/>
            </a:pPr>
            <a:endParaRPr lang="he-IL" dirty="0">
              <a:latin typeface="Arial" panose="020B0604020202020204" pitchFamily="34" charset="0"/>
              <a:cs typeface="Arial" panose="020B0604020202020204" pitchFamily="34" charset="0"/>
            </a:endParaRPr>
          </a:p>
          <a:p>
            <a:pPr marL="0" indent="0">
              <a:buNone/>
            </a:pPr>
            <a:endParaRPr lang="he-IL" dirty="0">
              <a:latin typeface="Arial" panose="020B0604020202020204" pitchFamily="34" charset="0"/>
              <a:cs typeface="Arial" panose="020B0604020202020204" pitchFamily="34" charset="0"/>
            </a:endParaRPr>
          </a:p>
        </p:txBody>
      </p:sp>
      <p:pic>
        <p:nvPicPr>
          <p:cNvPr id="3" name="תמונה 2">
            <a:extLst>
              <a:ext uri="{FF2B5EF4-FFF2-40B4-BE49-F238E27FC236}">
                <a16:creationId xmlns:a16="http://schemas.microsoft.com/office/drawing/2014/main" id="{FC7E6B33-327A-0B81-D159-CFFE5A25B38F}"/>
              </a:ext>
            </a:extLst>
          </p:cNvPr>
          <p:cNvPicPr>
            <a:picLocks noChangeAspect="1"/>
          </p:cNvPicPr>
          <p:nvPr/>
        </p:nvPicPr>
        <p:blipFill>
          <a:blip r:embed="rId3"/>
          <a:stretch>
            <a:fillRect/>
          </a:stretch>
        </p:blipFill>
        <p:spPr>
          <a:xfrm>
            <a:off x="1516097" y="2346258"/>
            <a:ext cx="9601693" cy="1079555"/>
          </a:xfrm>
          <a:prstGeom prst="rect">
            <a:avLst/>
          </a:prstGeom>
        </p:spPr>
      </p:pic>
      <p:pic>
        <p:nvPicPr>
          <p:cNvPr id="4" name="תמונה 3">
            <a:extLst>
              <a:ext uri="{FF2B5EF4-FFF2-40B4-BE49-F238E27FC236}">
                <a16:creationId xmlns:a16="http://schemas.microsoft.com/office/drawing/2014/main" id="{1BA8200A-914E-980B-9BE4-FFF3419F3132}"/>
              </a:ext>
            </a:extLst>
          </p:cNvPr>
          <p:cNvPicPr>
            <a:picLocks noChangeAspect="1"/>
          </p:cNvPicPr>
          <p:nvPr/>
        </p:nvPicPr>
        <p:blipFill>
          <a:blip r:embed="rId4"/>
          <a:stretch>
            <a:fillRect/>
          </a:stretch>
        </p:blipFill>
        <p:spPr>
          <a:xfrm>
            <a:off x="727056" y="3785799"/>
            <a:ext cx="11068619" cy="1143059"/>
          </a:xfrm>
          <a:prstGeom prst="rect">
            <a:avLst/>
          </a:prstGeom>
        </p:spPr>
      </p:pic>
      <p:sp>
        <p:nvSpPr>
          <p:cNvPr id="11" name="תיבת טקסט 10">
            <a:extLst>
              <a:ext uri="{FF2B5EF4-FFF2-40B4-BE49-F238E27FC236}">
                <a16:creationId xmlns:a16="http://schemas.microsoft.com/office/drawing/2014/main" id="{035633AA-4473-48CD-B271-AB975CEED892}"/>
              </a:ext>
            </a:extLst>
          </p:cNvPr>
          <p:cNvSpPr txBox="1"/>
          <p:nvPr/>
        </p:nvSpPr>
        <p:spPr>
          <a:xfrm>
            <a:off x="-4654248" y="6331231"/>
            <a:ext cx="12017828" cy="523220"/>
          </a:xfrm>
          <a:prstGeom prst="rect">
            <a:avLst/>
          </a:prstGeom>
          <a:noFill/>
        </p:spPr>
        <p:txBody>
          <a:bodyPr wrap="square">
            <a:spAutoFit/>
          </a:bodyPr>
          <a:lstStyle/>
          <a:p>
            <a:r>
              <a:rPr lang="he-IL" sz="2800" dirty="0">
                <a:solidFill>
                  <a:schemeClr val="bg1"/>
                </a:solidFill>
                <a:latin typeface="Arial" panose="020B0604020202020204" pitchFamily="34" charset="0"/>
                <a:cs typeface="Arial" panose="020B0604020202020204" pitchFamily="34" charset="0"/>
              </a:rPr>
              <a:t>נלקחו מאתר עברית</a:t>
            </a:r>
          </a:p>
        </p:txBody>
      </p:sp>
    </p:spTree>
    <p:extLst>
      <p:ext uri="{BB962C8B-B14F-4D97-AF65-F5344CB8AC3E}">
        <p14:creationId xmlns:p14="http://schemas.microsoft.com/office/powerpoint/2010/main" val="4242387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B08E3C95-7722-17BE-FFD8-281F79F3C3B5}"/>
              </a:ext>
            </a:extLst>
          </p:cNvPr>
          <p:cNvSpPr>
            <a:spLocks noGrp="1"/>
          </p:cNvSpPr>
          <p:nvPr>
            <p:ph type="title"/>
          </p:nvPr>
        </p:nvSpPr>
        <p:spPr>
          <a:xfrm>
            <a:off x="-750362" y="886755"/>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טיפול בנתונים</a:t>
            </a:r>
          </a:p>
        </p:txBody>
      </p:sp>
      <p:sp>
        <p:nvSpPr>
          <p:cNvPr id="7" name="מציין מיקום תוכן 2">
            <a:extLst>
              <a:ext uri="{FF2B5EF4-FFF2-40B4-BE49-F238E27FC236}">
                <a16:creationId xmlns:a16="http://schemas.microsoft.com/office/drawing/2014/main" id="{0CCB756D-E6CE-034D-12C9-DD61C0BFA894}"/>
              </a:ext>
            </a:extLst>
          </p:cNvPr>
          <p:cNvSpPr>
            <a:spLocks noGrp="1"/>
          </p:cNvSpPr>
          <p:nvPr>
            <p:ph idx="1"/>
          </p:nvPr>
        </p:nvSpPr>
        <p:spPr>
          <a:xfrm>
            <a:off x="602190" y="1905732"/>
            <a:ext cx="10515600" cy="4065513"/>
          </a:xfrm>
        </p:spPr>
        <p:txBody>
          <a:bodyPr>
            <a:normAutofit/>
          </a:bodyPr>
          <a:lstStyle/>
          <a:p>
            <a:pPr marL="0" indent="0">
              <a:buNone/>
            </a:pPr>
            <a:r>
              <a:rPr lang="he-IL" dirty="0">
                <a:latin typeface="Arial" panose="020B0604020202020204" pitchFamily="34" charset="0"/>
                <a:cs typeface="Arial" panose="020B0604020202020204" pitchFamily="34" charset="0"/>
              </a:rPr>
              <a:t>לכן, עבור רשימת הרשימות שחילצנו בדקנו עבור כל ספר מבין </a:t>
            </a:r>
            <a:r>
              <a:rPr lang="he-IL" dirty="0" err="1">
                <a:latin typeface="Arial" panose="020B0604020202020204" pitchFamily="34" charset="0"/>
                <a:cs typeface="Arial" panose="020B0604020202020204" pitchFamily="34" charset="0"/>
              </a:rPr>
              <a:t>התתי</a:t>
            </a:r>
            <a:r>
              <a:rPr lang="he-IL" dirty="0">
                <a:latin typeface="Arial" panose="020B0604020202020204" pitchFamily="34" charset="0"/>
                <a:cs typeface="Arial" panose="020B0604020202020204" pitchFamily="34" charset="0"/>
              </a:rPr>
              <a:t> קטגוריות שלו באיזה קטגוריה כללית הוא. עבור כל ספר, סימנו 1 עבור קטגוריה שתחת הספר ו0 עבור קטגוריה שלא. כלומר הוספנו לטבלה שלנו 28 עמודות עבור כל קטגוריה.</a:t>
            </a:r>
            <a:endParaRPr lang="he-IL" dirty="0"/>
          </a:p>
          <a:p>
            <a:pPr marL="0" indent="0">
              <a:buNone/>
            </a:pPr>
            <a:endParaRPr lang="he-IL" dirty="0">
              <a:latin typeface="Arial" panose="020B0604020202020204" pitchFamily="34" charset="0"/>
              <a:cs typeface="Arial" panose="020B0604020202020204" pitchFamily="34" charset="0"/>
            </a:endParaRPr>
          </a:p>
          <a:p>
            <a:pPr marL="0" indent="0">
              <a:buNone/>
            </a:pPr>
            <a:endParaRPr lang="he-IL" dirty="0">
              <a:latin typeface="Arial" panose="020B0604020202020204" pitchFamily="34" charset="0"/>
              <a:cs typeface="Arial" panose="020B0604020202020204" pitchFamily="34" charset="0"/>
            </a:endParaRPr>
          </a:p>
        </p:txBody>
      </p:sp>
      <p:pic>
        <p:nvPicPr>
          <p:cNvPr id="9" name="תמונה 8">
            <a:extLst>
              <a:ext uri="{FF2B5EF4-FFF2-40B4-BE49-F238E27FC236}">
                <a16:creationId xmlns:a16="http://schemas.microsoft.com/office/drawing/2014/main" id="{C30B8888-032D-D05E-FD58-0D3B54F7C6A1}"/>
              </a:ext>
            </a:extLst>
          </p:cNvPr>
          <p:cNvPicPr>
            <a:picLocks noChangeAspect="1"/>
          </p:cNvPicPr>
          <p:nvPr/>
        </p:nvPicPr>
        <p:blipFill>
          <a:blip r:embed="rId3"/>
          <a:stretch>
            <a:fillRect/>
          </a:stretch>
        </p:blipFill>
        <p:spPr>
          <a:xfrm>
            <a:off x="1961294" y="3621808"/>
            <a:ext cx="8269411" cy="2814674"/>
          </a:xfrm>
          <a:prstGeom prst="rect">
            <a:avLst/>
          </a:prstGeom>
        </p:spPr>
      </p:pic>
    </p:spTree>
    <p:extLst>
      <p:ext uri="{BB962C8B-B14F-4D97-AF65-F5344CB8AC3E}">
        <p14:creationId xmlns:p14="http://schemas.microsoft.com/office/powerpoint/2010/main" val="19524233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21759" y="-777875"/>
            <a:ext cx="20679518"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E61BABEF-7B0D-C707-9626-095A8B687FC9}"/>
              </a:ext>
            </a:extLst>
          </p:cNvPr>
          <p:cNvSpPr>
            <a:spLocks noGrp="1"/>
          </p:cNvSpPr>
          <p:nvPr>
            <p:ph type="title"/>
          </p:nvPr>
        </p:nvSpPr>
        <p:spPr>
          <a:xfrm>
            <a:off x="-121712" y="997789"/>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ניתוח נתונים מתקדם - </a:t>
            </a:r>
            <a:r>
              <a:rPr lang="en-US" b="1" dirty="0">
                <a:solidFill>
                  <a:schemeClr val="accent2">
                    <a:lumMod val="40000"/>
                    <a:lumOff val="60000"/>
                  </a:schemeClr>
                </a:solidFill>
                <a:latin typeface="Arial" panose="020B0604020202020204" pitchFamily="34" charset="0"/>
                <a:cs typeface="Arial" panose="020B0604020202020204" pitchFamily="34" charset="0"/>
              </a:rPr>
              <a:t>EDA</a:t>
            </a:r>
            <a:endParaRPr lang="he-IL" b="1" dirty="0">
              <a:solidFill>
                <a:schemeClr val="accent2">
                  <a:lumMod val="40000"/>
                  <a:lumOff val="60000"/>
                </a:schemeClr>
              </a:solidFill>
              <a:latin typeface="Arial" panose="020B0604020202020204" pitchFamily="34" charset="0"/>
              <a:cs typeface="Arial" panose="020B0604020202020204" pitchFamily="34" charset="0"/>
            </a:endParaRPr>
          </a:p>
        </p:txBody>
      </p:sp>
      <p:sp>
        <p:nvSpPr>
          <p:cNvPr id="12" name="מציין מיקום תוכן 2">
            <a:extLst>
              <a:ext uri="{FF2B5EF4-FFF2-40B4-BE49-F238E27FC236}">
                <a16:creationId xmlns:a16="http://schemas.microsoft.com/office/drawing/2014/main" id="{F32A7DAB-0615-F354-DF55-4737C47E3404}"/>
              </a:ext>
            </a:extLst>
          </p:cNvPr>
          <p:cNvSpPr>
            <a:spLocks noGrp="1"/>
          </p:cNvSpPr>
          <p:nvPr>
            <p:ph idx="1"/>
          </p:nvPr>
        </p:nvSpPr>
        <p:spPr>
          <a:xfrm>
            <a:off x="293034" y="2014313"/>
            <a:ext cx="10515600" cy="4065513"/>
          </a:xfrm>
        </p:spPr>
        <p:txBody>
          <a:bodyPr/>
          <a:lstStyle/>
          <a:p>
            <a:pPr marL="0" indent="0">
              <a:buNone/>
            </a:pPr>
            <a:r>
              <a:rPr lang="he-IL" dirty="0"/>
              <a:t>בתרשימים אלה ניתן לראות את החלוקה שביצענו עבור מספר הכוכבים. חילקנו את מספר הכוכבים ל3 קבוצות – דירוג נמוך, בינוני וגבוה. ניתן לראות שאין הרבה דירוגים נמוכים ובינוניים. </a:t>
            </a:r>
          </a:p>
        </p:txBody>
      </p:sp>
      <p:pic>
        <p:nvPicPr>
          <p:cNvPr id="3" name="תמונה 2">
            <a:extLst>
              <a:ext uri="{FF2B5EF4-FFF2-40B4-BE49-F238E27FC236}">
                <a16:creationId xmlns:a16="http://schemas.microsoft.com/office/drawing/2014/main" id="{DDEB3182-774E-59C5-E037-1245CE3AA658}"/>
              </a:ext>
            </a:extLst>
          </p:cNvPr>
          <p:cNvPicPr>
            <a:picLocks noChangeAspect="1"/>
          </p:cNvPicPr>
          <p:nvPr/>
        </p:nvPicPr>
        <p:blipFill>
          <a:blip r:embed="rId3"/>
          <a:stretch>
            <a:fillRect/>
          </a:stretch>
        </p:blipFill>
        <p:spPr>
          <a:xfrm>
            <a:off x="956309" y="3373708"/>
            <a:ext cx="4308022" cy="3186543"/>
          </a:xfrm>
          <a:prstGeom prst="rect">
            <a:avLst/>
          </a:prstGeom>
        </p:spPr>
      </p:pic>
      <p:pic>
        <p:nvPicPr>
          <p:cNvPr id="5" name="תמונה 4">
            <a:extLst>
              <a:ext uri="{FF2B5EF4-FFF2-40B4-BE49-F238E27FC236}">
                <a16:creationId xmlns:a16="http://schemas.microsoft.com/office/drawing/2014/main" id="{8AF8AF39-CD0E-644C-AC6F-90EC3BE3902E}"/>
              </a:ext>
            </a:extLst>
          </p:cNvPr>
          <p:cNvPicPr>
            <a:picLocks noChangeAspect="1"/>
          </p:cNvPicPr>
          <p:nvPr/>
        </p:nvPicPr>
        <p:blipFill>
          <a:blip r:embed="rId4"/>
          <a:stretch>
            <a:fillRect/>
          </a:stretch>
        </p:blipFill>
        <p:spPr>
          <a:xfrm>
            <a:off x="6217920" y="3373708"/>
            <a:ext cx="3923587" cy="3158756"/>
          </a:xfrm>
          <a:prstGeom prst="rect">
            <a:avLst/>
          </a:prstGeom>
        </p:spPr>
      </p:pic>
    </p:spTree>
    <p:extLst>
      <p:ext uri="{BB962C8B-B14F-4D97-AF65-F5344CB8AC3E}">
        <p14:creationId xmlns:p14="http://schemas.microsoft.com/office/powerpoint/2010/main" val="16650650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21759" y="-777875"/>
            <a:ext cx="20679518"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E61BABEF-7B0D-C707-9626-095A8B687FC9}"/>
              </a:ext>
            </a:extLst>
          </p:cNvPr>
          <p:cNvSpPr>
            <a:spLocks noGrp="1"/>
          </p:cNvSpPr>
          <p:nvPr>
            <p:ph type="title"/>
          </p:nvPr>
        </p:nvSpPr>
        <p:spPr>
          <a:xfrm>
            <a:off x="-121712" y="997789"/>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ניתוח נתונים מתקדם - </a:t>
            </a:r>
            <a:r>
              <a:rPr lang="en-US" b="1" dirty="0">
                <a:solidFill>
                  <a:schemeClr val="accent2">
                    <a:lumMod val="40000"/>
                    <a:lumOff val="60000"/>
                  </a:schemeClr>
                </a:solidFill>
                <a:latin typeface="Arial" panose="020B0604020202020204" pitchFamily="34" charset="0"/>
                <a:cs typeface="Arial" panose="020B0604020202020204" pitchFamily="34" charset="0"/>
              </a:rPr>
              <a:t>EDA</a:t>
            </a:r>
            <a:endParaRPr lang="he-IL" b="1" dirty="0">
              <a:solidFill>
                <a:schemeClr val="accent2">
                  <a:lumMod val="40000"/>
                  <a:lumOff val="60000"/>
                </a:schemeClr>
              </a:solidFill>
              <a:latin typeface="Arial" panose="020B0604020202020204" pitchFamily="34" charset="0"/>
              <a:cs typeface="Arial" panose="020B0604020202020204" pitchFamily="34" charset="0"/>
            </a:endParaRPr>
          </a:p>
        </p:txBody>
      </p:sp>
      <p:pic>
        <p:nvPicPr>
          <p:cNvPr id="11" name="תמונה 10">
            <a:extLst>
              <a:ext uri="{FF2B5EF4-FFF2-40B4-BE49-F238E27FC236}">
                <a16:creationId xmlns:a16="http://schemas.microsoft.com/office/drawing/2014/main" id="{EB10CFCC-944D-A9AA-0DF6-E2CD31E36CE5}"/>
              </a:ext>
            </a:extLst>
          </p:cNvPr>
          <p:cNvPicPr>
            <a:picLocks noChangeAspect="1"/>
          </p:cNvPicPr>
          <p:nvPr/>
        </p:nvPicPr>
        <p:blipFill>
          <a:blip r:embed="rId3"/>
          <a:stretch>
            <a:fillRect/>
          </a:stretch>
        </p:blipFill>
        <p:spPr>
          <a:xfrm>
            <a:off x="3079716" y="3358644"/>
            <a:ext cx="5589121" cy="3361917"/>
          </a:xfrm>
          <a:prstGeom prst="rect">
            <a:avLst/>
          </a:prstGeom>
        </p:spPr>
      </p:pic>
      <p:sp>
        <p:nvSpPr>
          <p:cNvPr id="12" name="מציין מיקום תוכן 2">
            <a:extLst>
              <a:ext uri="{FF2B5EF4-FFF2-40B4-BE49-F238E27FC236}">
                <a16:creationId xmlns:a16="http://schemas.microsoft.com/office/drawing/2014/main" id="{F32A7DAB-0615-F354-DF55-4737C47E3404}"/>
              </a:ext>
            </a:extLst>
          </p:cNvPr>
          <p:cNvSpPr>
            <a:spLocks noGrp="1"/>
          </p:cNvSpPr>
          <p:nvPr>
            <p:ph idx="1"/>
          </p:nvPr>
        </p:nvSpPr>
        <p:spPr>
          <a:xfrm>
            <a:off x="293034" y="2014313"/>
            <a:ext cx="10515600" cy="4065513"/>
          </a:xfrm>
        </p:spPr>
        <p:txBody>
          <a:bodyPr/>
          <a:lstStyle/>
          <a:p>
            <a:pPr marL="0" indent="0">
              <a:buNone/>
            </a:pPr>
            <a:r>
              <a:rPr lang="he-IL" dirty="0"/>
              <a:t>בתרשים זה ניתן לראות את ההשפעה של מספר התגובות עבור ספר אל מול מספר הכוכבים שניתנו עבורו. ניתן לראות שככל שיש יותר ספרים בעלי כמות דירוג(מספר כוכבים) גבוה, כך כתבו יותר תגובות על ספר זה.</a:t>
            </a:r>
          </a:p>
        </p:txBody>
      </p:sp>
    </p:spTree>
    <p:extLst>
      <p:ext uri="{BB962C8B-B14F-4D97-AF65-F5344CB8AC3E}">
        <p14:creationId xmlns:p14="http://schemas.microsoft.com/office/powerpoint/2010/main" val="23407973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21759" y="-777875"/>
            <a:ext cx="20679518"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E61BABEF-7B0D-C707-9626-095A8B687FC9}"/>
              </a:ext>
            </a:extLst>
          </p:cNvPr>
          <p:cNvSpPr>
            <a:spLocks noGrp="1"/>
          </p:cNvSpPr>
          <p:nvPr>
            <p:ph type="title"/>
          </p:nvPr>
        </p:nvSpPr>
        <p:spPr>
          <a:xfrm>
            <a:off x="-121712" y="997789"/>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ניתוח נתונים מתקדם - </a:t>
            </a:r>
            <a:r>
              <a:rPr lang="en-US" b="1" dirty="0">
                <a:solidFill>
                  <a:schemeClr val="accent2">
                    <a:lumMod val="40000"/>
                    <a:lumOff val="60000"/>
                  </a:schemeClr>
                </a:solidFill>
                <a:latin typeface="Arial" panose="020B0604020202020204" pitchFamily="34" charset="0"/>
                <a:cs typeface="Arial" panose="020B0604020202020204" pitchFamily="34" charset="0"/>
              </a:rPr>
              <a:t>EDA</a:t>
            </a:r>
            <a:endParaRPr lang="he-IL" b="1" dirty="0">
              <a:solidFill>
                <a:schemeClr val="accent2">
                  <a:lumMod val="40000"/>
                  <a:lumOff val="60000"/>
                </a:schemeClr>
              </a:solidFill>
              <a:latin typeface="Arial" panose="020B0604020202020204" pitchFamily="34" charset="0"/>
              <a:cs typeface="Arial" panose="020B0604020202020204" pitchFamily="34" charset="0"/>
            </a:endParaRPr>
          </a:p>
        </p:txBody>
      </p:sp>
      <p:sp>
        <p:nvSpPr>
          <p:cNvPr id="12" name="מציין מיקום תוכן 2">
            <a:extLst>
              <a:ext uri="{FF2B5EF4-FFF2-40B4-BE49-F238E27FC236}">
                <a16:creationId xmlns:a16="http://schemas.microsoft.com/office/drawing/2014/main" id="{F32A7DAB-0615-F354-DF55-4737C47E3404}"/>
              </a:ext>
            </a:extLst>
          </p:cNvPr>
          <p:cNvSpPr>
            <a:spLocks noGrp="1"/>
          </p:cNvSpPr>
          <p:nvPr>
            <p:ph idx="1"/>
          </p:nvPr>
        </p:nvSpPr>
        <p:spPr>
          <a:xfrm>
            <a:off x="293034" y="2014313"/>
            <a:ext cx="10515600" cy="4065513"/>
          </a:xfrm>
        </p:spPr>
        <p:txBody>
          <a:bodyPr/>
          <a:lstStyle/>
          <a:p>
            <a:pPr marL="0" indent="0">
              <a:buNone/>
            </a:pPr>
            <a:r>
              <a:rPr lang="he-IL" dirty="0"/>
              <a:t>בתרשים זה ניתן לראות את ההשפעה של שנת הוצאת הספר אל מול מספר הכוכבים שניתנו עבורו. ניתן לראות שככל שספר חדש יותר כך הסיכוי שידרגו אותו יותר גבוה.</a:t>
            </a:r>
          </a:p>
        </p:txBody>
      </p:sp>
      <p:pic>
        <p:nvPicPr>
          <p:cNvPr id="3" name="תמונה 2">
            <a:extLst>
              <a:ext uri="{FF2B5EF4-FFF2-40B4-BE49-F238E27FC236}">
                <a16:creationId xmlns:a16="http://schemas.microsoft.com/office/drawing/2014/main" id="{ADCC22FD-517A-F24E-189C-D9D36364466F}"/>
              </a:ext>
            </a:extLst>
          </p:cNvPr>
          <p:cNvPicPr>
            <a:picLocks noChangeAspect="1"/>
          </p:cNvPicPr>
          <p:nvPr/>
        </p:nvPicPr>
        <p:blipFill>
          <a:blip r:embed="rId3"/>
          <a:stretch>
            <a:fillRect/>
          </a:stretch>
        </p:blipFill>
        <p:spPr>
          <a:xfrm>
            <a:off x="3146333" y="3339876"/>
            <a:ext cx="5693351" cy="3425706"/>
          </a:xfrm>
          <a:prstGeom prst="rect">
            <a:avLst/>
          </a:prstGeom>
        </p:spPr>
      </p:pic>
    </p:spTree>
    <p:extLst>
      <p:ext uri="{BB962C8B-B14F-4D97-AF65-F5344CB8AC3E}">
        <p14:creationId xmlns:p14="http://schemas.microsoft.com/office/powerpoint/2010/main" val="1345724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8740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20679518"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21798704"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מציין מיקום תוכן 2">
            <a:extLst>
              <a:ext uri="{FF2B5EF4-FFF2-40B4-BE49-F238E27FC236}">
                <a16:creationId xmlns:a16="http://schemas.microsoft.com/office/drawing/2014/main" id="{8FE5DB2C-44AF-DFD4-55B6-9E87E6BD346C}"/>
              </a:ext>
            </a:extLst>
          </p:cNvPr>
          <p:cNvSpPr>
            <a:spLocks noGrp="1"/>
          </p:cNvSpPr>
          <p:nvPr>
            <p:ph idx="1"/>
          </p:nvPr>
        </p:nvSpPr>
        <p:spPr>
          <a:xfrm>
            <a:off x="339090" y="2122120"/>
            <a:ext cx="10515600" cy="4351338"/>
          </a:xfrm>
        </p:spPr>
        <p:txBody>
          <a:bodyPr/>
          <a:lstStyle/>
          <a:p>
            <a:pPr marL="0" indent="0">
              <a:buNone/>
            </a:pPr>
            <a:r>
              <a:rPr lang="he-IL" sz="3600" dirty="0"/>
              <a:t>כשהיינו צריכות לבחור את האלגוריתם הנכון לחיזוי שלנו, ידענו שעלינו לפנות ללמידה מונחית מכיוון שכל הקטגוריות שלנו מוגדרות מראש. כלומר התפלגות מספרי הכוכבים. בבחירה איזה סוג למידת מונחית זו, בחרנו בעיות סיווג מכיוון שהמספרים לא רציפים וחילקנו אותם ל3 קבוצות</a:t>
            </a:r>
            <a:r>
              <a:rPr lang="he-IL" dirty="0"/>
              <a:t>.</a:t>
            </a:r>
          </a:p>
        </p:txBody>
      </p:sp>
      <p:sp>
        <p:nvSpPr>
          <p:cNvPr id="12" name="כותרת 1">
            <a:extLst>
              <a:ext uri="{FF2B5EF4-FFF2-40B4-BE49-F238E27FC236}">
                <a16:creationId xmlns:a16="http://schemas.microsoft.com/office/drawing/2014/main" id="{A23BEA0F-E03E-B3EA-9901-7AB0B96B7CDC}"/>
              </a:ext>
            </a:extLst>
          </p:cNvPr>
          <p:cNvSpPr>
            <a:spLocks noGrp="1"/>
          </p:cNvSpPr>
          <p:nvPr>
            <p:ph type="title"/>
          </p:nvPr>
        </p:nvSpPr>
        <p:spPr>
          <a:xfrm>
            <a:off x="-121712" y="997789"/>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למידת מכונה</a:t>
            </a:r>
          </a:p>
        </p:txBody>
      </p:sp>
    </p:spTree>
    <p:extLst>
      <p:ext uri="{BB962C8B-B14F-4D97-AF65-F5344CB8AC3E}">
        <p14:creationId xmlns:p14="http://schemas.microsoft.com/office/powerpoint/2010/main" val="696790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8740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20679518"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21798704"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מציין מיקום תוכן 2">
            <a:extLst>
              <a:ext uri="{FF2B5EF4-FFF2-40B4-BE49-F238E27FC236}">
                <a16:creationId xmlns:a16="http://schemas.microsoft.com/office/drawing/2014/main" id="{8FE5DB2C-44AF-DFD4-55B6-9E87E6BD346C}"/>
              </a:ext>
            </a:extLst>
          </p:cNvPr>
          <p:cNvSpPr>
            <a:spLocks noGrp="1"/>
          </p:cNvSpPr>
          <p:nvPr>
            <p:ph idx="1"/>
          </p:nvPr>
        </p:nvSpPr>
        <p:spPr>
          <a:xfrm>
            <a:off x="339090" y="1991492"/>
            <a:ext cx="10515600" cy="4351338"/>
          </a:xfrm>
        </p:spPr>
        <p:txBody>
          <a:bodyPr/>
          <a:lstStyle/>
          <a:p>
            <a:pPr marL="0" indent="0">
              <a:buNone/>
            </a:pPr>
            <a:r>
              <a:rPr lang="he-IL" dirty="0"/>
              <a:t>לכן, השתמשנו בשלושה אלגוריתמים של למידה מונחית:</a:t>
            </a:r>
          </a:p>
          <a:p>
            <a:pPr marL="0" indent="0">
              <a:buNone/>
            </a:pPr>
            <a:endParaRPr lang="he-IL" dirty="0"/>
          </a:p>
          <a:p>
            <a:r>
              <a:rPr lang="en-US" dirty="0"/>
              <a:t>KNN</a:t>
            </a:r>
            <a:endParaRPr lang="he-IL" dirty="0"/>
          </a:p>
          <a:p>
            <a:r>
              <a:rPr lang="en-US" dirty="0"/>
              <a:t>Random Forest</a:t>
            </a:r>
          </a:p>
          <a:p>
            <a:r>
              <a:rPr lang="en-US" dirty="0"/>
              <a:t>Decision Tree</a:t>
            </a:r>
            <a:endParaRPr lang="he-IL" dirty="0"/>
          </a:p>
          <a:p>
            <a:pPr marL="0" indent="0">
              <a:buNone/>
            </a:pPr>
            <a:r>
              <a:rPr lang="he-IL" dirty="0"/>
              <a:t>רמת הדיוק הגבוהה ביותר הייתה עבור אלגוריתם</a:t>
            </a:r>
            <a:r>
              <a:rPr lang="en-US" dirty="0"/>
              <a:t> KNN </a:t>
            </a:r>
            <a:r>
              <a:rPr lang="he-IL" dirty="0"/>
              <a:t>ואחוז הדיוק שהתקבל: 0.86 .</a:t>
            </a:r>
          </a:p>
        </p:txBody>
      </p:sp>
      <p:sp>
        <p:nvSpPr>
          <p:cNvPr id="12" name="כותרת 1">
            <a:extLst>
              <a:ext uri="{FF2B5EF4-FFF2-40B4-BE49-F238E27FC236}">
                <a16:creationId xmlns:a16="http://schemas.microsoft.com/office/drawing/2014/main" id="{A23BEA0F-E03E-B3EA-9901-7AB0B96B7CDC}"/>
              </a:ext>
            </a:extLst>
          </p:cNvPr>
          <p:cNvSpPr>
            <a:spLocks noGrp="1"/>
          </p:cNvSpPr>
          <p:nvPr>
            <p:ph type="title"/>
          </p:nvPr>
        </p:nvSpPr>
        <p:spPr>
          <a:xfrm>
            <a:off x="-121712" y="997789"/>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למידת מכונה – למידה מונחית</a:t>
            </a:r>
          </a:p>
        </p:txBody>
      </p:sp>
      <p:pic>
        <p:nvPicPr>
          <p:cNvPr id="14" name="תמונה 13">
            <a:extLst>
              <a:ext uri="{FF2B5EF4-FFF2-40B4-BE49-F238E27FC236}">
                <a16:creationId xmlns:a16="http://schemas.microsoft.com/office/drawing/2014/main" id="{BA31B038-CB63-FC0F-9CEE-DC1FA1A3BA59}"/>
              </a:ext>
            </a:extLst>
          </p:cNvPr>
          <p:cNvPicPr>
            <a:picLocks noChangeAspect="1"/>
          </p:cNvPicPr>
          <p:nvPr/>
        </p:nvPicPr>
        <p:blipFill>
          <a:blip r:embed="rId3"/>
          <a:stretch>
            <a:fillRect/>
          </a:stretch>
        </p:blipFill>
        <p:spPr>
          <a:xfrm>
            <a:off x="339090" y="3119397"/>
            <a:ext cx="6772813" cy="1243319"/>
          </a:xfrm>
          <a:prstGeom prst="rect">
            <a:avLst/>
          </a:prstGeom>
        </p:spPr>
      </p:pic>
    </p:spTree>
    <p:extLst>
      <p:ext uri="{BB962C8B-B14F-4D97-AF65-F5344CB8AC3E}">
        <p14:creationId xmlns:p14="http://schemas.microsoft.com/office/powerpoint/2010/main" val="12683275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11020423" y="-749300"/>
            <a:ext cx="23212423"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7" y="-768350"/>
            <a:ext cx="12192000" cy="8432800"/>
          </a:xfrm>
          <a:prstGeom prst="rightArrow">
            <a:avLst/>
          </a:prstGeom>
          <a:solidFill>
            <a:schemeClr val="accent5"/>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2192000"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 name="כותרת 1">
            <a:extLst>
              <a:ext uri="{FF2B5EF4-FFF2-40B4-BE49-F238E27FC236}">
                <a16:creationId xmlns:a16="http://schemas.microsoft.com/office/drawing/2014/main" id="{95355590-D86D-A266-C376-F99E955733B0}"/>
              </a:ext>
            </a:extLst>
          </p:cNvPr>
          <p:cNvSpPr>
            <a:spLocks noGrp="1"/>
          </p:cNvSpPr>
          <p:nvPr>
            <p:ph type="title"/>
          </p:nvPr>
        </p:nvSpPr>
        <p:spPr>
          <a:xfrm>
            <a:off x="-264090" y="1141738"/>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שאלת המחקר</a:t>
            </a:r>
          </a:p>
        </p:txBody>
      </p:sp>
      <p:sp>
        <p:nvSpPr>
          <p:cNvPr id="6" name="כותרת 1">
            <a:extLst>
              <a:ext uri="{FF2B5EF4-FFF2-40B4-BE49-F238E27FC236}">
                <a16:creationId xmlns:a16="http://schemas.microsoft.com/office/drawing/2014/main" id="{B409B9D9-316D-6FC4-A86F-1F57440CD0C9}"/>
              </a:ext>
            </a:extLst>
          </p:cNvPr>
          <p:cNvSpPr txBox="1">
            <a:spLocks/>
          </p:cNvSpPr>
          <p:nvPr/>
        </p:nvSpPr>
        <p:spPr>
          <a:xfrm>
            <a:off x="727340" y="2357820"/>
            <a:ext cx="10515600" cy="1325563"/>
          </a:xfrm>
          <a:prstGeom prst="rect">
            <a:avLst/>
          </a:prstGeom>
        </p:spPr>
        <p:txBody>
          <a:bodyPr vert="horz" lIns="91440" tIns="45720" rIns="91440" bIns="45720" rtlCol="1" anchor="ctr">
            <a:normAutofit fontScale="85000" lnSpcReduction="20000"/>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latin typeface="Arial" panose="020B0604020202020204" pitchFamily="34" charset="0"/>
                <a:cs typeface="Arial" panose="020B0604020202020204" pitchFamily="34" charset="0"/>
              </a:rPr>
              <a:t>האם ניתן לחזות האם ספר יצליח לקבל מספר כוכבים גבוה מאתר עברית(</a:t>
            </a:r>
            <a:r>
              <a:rPr lang="en-US" dirty="0">
                <a:latin typeface="Arial" panose="020B0604020202020204" pitchFamily="34" charset="0"/>
                <a:cs typeface="Arial" panose="020B0604020202020204" pitchFamily="34" charset="0"/>
              </a:rPr>
              <a:t>www.e-vrit.co.il</a:t>
            </a:r>
            <a:r>
              <a:rPr lang="he-IL" dirty="0">
                <a:latin typeface="Arial" panose="020B0604020202020204" pitchFamily="34" charset="0"/>
                <a:cs typeface="Arial" panose="020B0604020202020204" pitchFamily="34" charset="0"/>
              </a:rPr>
              <a:t>)? בהינתן ניתוח פרמטרים מהאתר על בסיס ספרים בעלי מאפיינים דומים.</a:t>
            </a:r>
          </a:p>
        </p:txBody>
      </p:sp>
      <p:sp>
        <p:nvSpPr>
          <p:cNvPr id="7" name="כותרת 1">
            <a:extLst>
              <a:ext uri="{FF2B5EF4-FFF2-40B4-BE49-F238E27FC236}">
                <a16:creationId xmlns:a16="http://schemas.microsoft.com/office/drawing/2014/main" id="{25420C64-8B22-B87B-A197-CCC0AF35D464}"/>
              </a:ext>
            </a:extLst>
          </p:cNvPr>
          <p:cNvSpPr txBox="1">
            <a:spLocks/>
          </p:cNvSpPr>
          <p:nvPr/>
        </p:nvSpPr>
        <p:spPr>
          <a:xfrm>
            <a:off x="798269" y="3762768"/>
            <a:ext cx="9675773" cy="897957"/>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sz="3200" b="1" dirty="0">
                <a:solidFill>
                  <a:schemeClr val="accent2">
                    <a:lumMod val="40000"/>
                    <a:lumOff val="60000"/>
                  </a:schemeClr>
                </a:solidFill>
                <a:latin typeface="Arial" panose="020B0604020202020204" pitchFamily="34" charset="0"/>
                <a:cs typeface="Arial" panose="020B0604020202020204" pitchFamily="34" charset="0"/>
              </a:rPr>
              <a:t>מדוע בחרנו בנושא זה?</a:t>
            </a:r>
          </a:p>
        </p:txBody>
      </p:sp>
      <p:sp>
        <p:nvSpPr>
          <p:cNvPr id="9" name="כותרת 1">
            <a:extLst>
              <a:ext uri="{FF2B5EF4-FFF2-40B4-BE49-F238E27FC236}">
                <a16:creationId xmlns:a16="http://schemas.microsoft.com/office/drawing/2014/main" id="{F8FB8F56-7DFA-8C00-9A5F-7F6F0387F62A}"/>
              </a:ext>
            </a:extLst>
          </p:cNvPr>
          <p:cNvSpPr txBox="1">
            <a:spLocks/>
          </p:cNvSpPr>
          <p:nvPr/>
        </p:nvSpPr>
        <p:spPr>
          <a:xfrm>
            <a:off x="586133" y="4511360"/>
            <a:ext cx="10515600" cy="1325563"/>
          </a:xfrm>
          <a:prstGeom prst="rect">
            <a:avLst/>
          </a:prstGeom>
        </p:spPr>
        <p:txBody>
          <a:bodyPr vert="horz" lIns="91440" tIns="45720" rIns="91440" bIns="45720" rtlCol="1" anchor="ctr">
            <a:normAutofit fontScale="62500" lnSpcReduction="20000"/>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latin typeface="Arial" panose="020B0604020202020204" pitchFamily="34" charset="0"/>
                <a:cs typeface="Arial" panose="020B0604020202020204" pitchFamily="34" charset="0"/>
              </a:rPr>
              <a:t>שתינו אוהבות לקרוא ספרים. בתקופת הקורנה כשספריות היו סגורות נחשפנו לאתר עברית שבנוסף לקניית ספרים מודפסים הוא מציע ספרים קוליים ודיגיטליים. כשהגיע הזמן לבחור נושא לפרויקט שלנו מיד חשבנו על חיזוי הצלחה של ספרים באתר זה.</a:t>
            </a:r>
          </a:p>
        </p:txBody>
      </p:sp>
    </p:spTree>
    <p:extLst>
      <p:ext uri="{BB962C8B-B14F-4D97-AF65-F5344CB8AC3E}">
        <p14:creationId xmlns:p14="http://schemas.microsoft.com/office/powerpoint/2010/main" val="3691463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87400"/>
            <a:ext cx="19761306"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20679518"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21798704"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מציין מיקום תוכן 2">
            <a:extLst>
              <a:ext uri="{FF2B5EF4-FFF2-40B4-BE49-F238E27FC236}">
                <a16:creationId xmlns:a16="http://schemas.microsoft.com/office/drawing/2014/main" id="{8FE5DB2C-44AF-DFD4-55B6-9E87E6BD346C}"/>
              </a:ext>
            </a:extLst>
          </p:cNvPr>
          <p:cNvSpPr>
            <a:spLocks noGrp="1"/>
          </p:cNvSpPr>
          <p:nvPr>
            <p:ph idx="1"/>
          </p:nvPr>
        </p:nvSpPr>
        <p:spPr>
          <a:xfrm>
            <a:off x="339090" y="1991492"/>
            <a:ext cx="10515600" cy="4351338"/>
          </a:xfrm>
        </p:spPr>
        <p:txBody>
          <a:bodyPr/>
          <a:lstStyle/>
          <a:p>
            <a:pPr marL="0" indent="0">
              <a:buNone/>
            </a:pPr>
            <a:endParaRPr lang="he-IL" dirty="0"/>
          </a:p>
          <a:p>
            <a:r>
              <a:rPr lang="he-IL" dirty="0">
                <a:latin typeface="Arial" panose="020B0604020202020204" pitchFamily="34" charset="0"/>
                <a:cs typeface="Arial" panose="020B0604020202020204" pitchFamily="34" charset="0"/>
              </a:rPr>
              <a:t>שאלת המחקר הייתה האם ניתן לחזות האם ספר יצליח לקבל מספר כוכבים גבוה מאתר עברית? בהינתן ניתוח פרמטרים מהאתר על בסיס ספרים בעלי מאפיינים דומים.</a:t>
            </a:r>
            <a:endParaRPr lang="he-IL" dirty="0"/>
          </a:p>
          <a:p>
            <a:r>
              <a:rPr lang="he-IL" dirty="0"/>
              <a:t>הגענו למסקנה שניתן לחזות שספר יקבל מספר כוכבים גבוה בהינתן הפרמטרים שחקרנו.</a:t>
            </a:r>
          </a:p>
        </p:txBody>
      </p:sp>
      <p:sp>
        <p:nvSpPr>
          <p:cNvPr id="12" name="כותרת 1">
            <a:extLst>
              <a:ext uri="{FF2B5EF4-FFF2-40B4-BE49-F238E27FC236}">
                <a16:creationId xmlns:a16="http://schemas.microsoft.com/office/drawing/2014/main" id="{A23BEA0F-E03E-B3EA-9901-7AB0B96B7CDC}"/>
              </a:ext>
            </a:extLst>
          </p:cNvPr>
          <p:cNvSpPr>
            <a:spLocks noGrp="1"/>
          </p:cNvSpPr>
          <p:nvPr>
            <p:ph type="title"/>
          </p:nvPr>
        </p:nvSpPr>
        <p:spPr>
          <a:xfrm>
            <a:off x="-121712" y="997789"/>
            <a:ext cx="10515600" cy="1325563"/>
          </a:xfrm>
        </p:spPr>
        <p:txBody>
          <a:bodyPr/>
          <a:lstStyle/>
          <a:p>
            <a:r>
              <a:rPr lang="he-IL" b="1" dirty="0">
                <a:solidFill>
                  <a:schemeClr val="accent2">
                    <a:lumMod val="40000"/>
                    <a:lumOff val="60000"/>
                  </a:schemeClr>
                </a:solidFill>
                <a:latin typeface="Arial" panose="020B0604020202020204" pitchFamily="34" charset="0"/>
                <a:cs typeface="Arial" panose="020B0604020202020204" pitchFamily="34" charset="0"/>
              </a:rPr>
              <a:t>מסקנות</a:t>
            </a:r>
          </a:p>
        </p:txBody>
      </p:sp>
    </p:spTree>
    <p:extLst>
      <p:ext uri="{BB962C8B-B14F-4D97-AF65-F5344CB8AC3E}">
        <p14:creationId xmlns:p14="http://schemas.microsoft.com/office/powerpoint/2010/main" val="34608398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מה אתם מצפים? שמו&quot;לים ישרפו את הירושה של הילדים שלהם על ספרים?&quot; - מגזין  תרבות - הארץ">
            <a:extLst>
              <a:ext uri="{FF2B5EF4-FFF2-40B4-BE49-F238E27FC236}">
                <a16:creationId xmlns:a16="http://schemas.microsoft.com/office/drawing/2014/main" id="{7AF715FE-57D5-90A4-6A17-BC5767FF0DB8}"/>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3657" b="7427"/>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9" name="כותרת 1">
            <a:extLst>
              <a:ext uri="{FF2B5EF4-FFF2-40B4-BE49-F238E27FC236}">
                <a16:creationId xmlns:a16="http://schemas.microsoft.com/office/drawing/2014/main" id="{A71DD42A-BE2C-8435-D61B-344FA515695E}"/>
              </a:ext>
            </a:extLst>
          </p:cNvPr>
          <p:cNvSpPr txBox="1">
            <a:spLocks/>
          </p:cNvSpPr>
          <p:nvPr/>
        </p:nvSpPr>
        <p:spPr>
          <a:xfrm>
            <a:off x="-6973866" y="2276246"/>
            <a:ext cx="12710786" cy="2229308"/>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endParaRPr lang="he-IL" sz="9600" b="1" dirty="0">
              <a:solidFill>
                <a:srgbClr val="663300"/>
              </a:solidFill>
              <a:latin typeface="Arial" panose="020B0604020202020204" pitchFamily="34" charset="0"/>
              <a:cs typeface="Arial" panose="020B0604020202020204" pitchFamily="34" charset="0"/>
            </a:endParaRPr>
          </a:p>
        </p:txBody>
      </p:sp>
      <p:sp>
        <p:nvSpPr>
          <p:cNvPr id="15" name="כותרת 1">
            <a:extLst>
              <a:ext uri="{FF2B5EF4-FFF2-40B4-BE49-F238E27FC236}">
                <a16:creationId xmlns:a16="http://schemas.microsoft.com/office/drawing/2014/main" id="{7D108640-BE21-9C44-3401-BA70A80976F7}"/>
              </a:ext>
            </a:extLst>
          </p:cNvPr>
          <p:cNvSpPr txBox="1">
            <a:spLocks/>
          </p:cNvSpPr>
          <p:nvPr/>
        </p:nvSpPr>
        <p:spPr>
          <a:xfrm>
            <a:off x="-5257191" y="2038745"/>
            <a:ext cx="14220889" cy="2769282"/>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he-IL" sz="9600" b="1" dirty="0">
                <a:solidFill>
                  <a:schemeClr val="bg1"/>
                </a:solidFill>
                <a:latin typeface="Arial" panose="020B0604020202020204" pitchFamily="34" charset="0"/>
                <a:cs typeface="Arial" panose="020B0604020202020204" pitchFamily="34" charset="0"/>
              </a:rPr>
              <a:t>תודה רבה</a:t>
            </a:r>
          </a:p>
        </p:txBody>
      </p:sp>
      <p:sp>
        <p:nvSpPr>
          <p:cNvPr id="2" name="כותרת 1">
            <a:extLst>
              <a:ext uri="{FF2B5EF4-FFF2-40B4-BE49-F238E27FC236}">
                <a16:creationId xmlns:a16="http://schemas.microsoft.com/office/drawing/2014/main" id="{BA5F9A72-B4F0-C999-5000-D78DC0CE5895}"/>
              </a:ext>
            </a:extLst>
          </p:cNvPr>
          <p:cNvSpPr txBox="1">
            <a:spLocks/>
          </p:cNvSpPr>
          <p:nvPr/>
        </p:nvSpPr>
        <p:spPr>
          <a:xfrm>
            <a:off x="352696" y="252592"/>
            <a:ext cx="11704112" cy="1483680"/>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endParaRPr lang="he-IL" sz="9600" b="1" dirty="0">
              <a:solidFill>
                <a:schemeClr val="bg1"/>
              </a:solidFill>
              <a:latin typeface="Arial" panose="020B0604020202020204" pitchFamily="34" charset="0"/>
              <a:cs typeface="Arial" panose="020B0604020202020204" pitchFamily="34" charset="0"/>
            </a:endParaRPr>
          </a:p>
        </p:txBody>
      </p:sp>
      <p:sp>
        <p:nvSpPr>
          <p:cNvPr id="3" name="כותרת 1">
            <a:extLst>
              <a:ext uri="{FF2B5EF4-FFF2-40B4-BE49-F238E27FC236}">
                <a16:creationId xmlns:a16="http://schemas.microsoft.com/office/drawing/2014/main" id="{5DB346CD-162A-E6FC-078A-9459E8855A18}"/>
              </a:ext>
            </a:extLst>
          </p:cNvPr>
          <p:cNvSpPr txBox="1">
            <a:spLocks/>
          </p:cNvSpPr>
          <p:nvPr/>
        </p:nvSpPr>
        <p:spPr>
          <a:xfrm>
            <a:off x="352696" y="5361810"/>
            <a:ext cx="11704112" cy="1483680"/>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endParaRPr lang="he-IL" sz="54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85563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11020423" y="-749300"/>
            <a:ext cx="23212423"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7" y="-768350"/>
            <a:ext cx="12192000" cy="8432800"/>
          </a:xfrm>
          <a:prstGeom prst="rightArrow">
            <a:avLst/>
          </a:prstGeom>
          <a:solidFill>
            <a:schemeClr val="accent5"/>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2192000"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 name="כותרת 1">
            <a:extLst>
              <a:ext uri="{FF2B5EF4-FFF2-40B4-BE49-F238E27FC236}">
                <a16:creationId xmlns:a16="http://schemas.microsoft.com/office/drawing/2014/main" id="{95355590-D86D-A266-C376-F99E955733B0}"/>
              </a:ext>
            </a:extLst>
          </p:cNvPr>
          <p:cNvSpPr>
            <a:spLocks noGrp="1"/>
          </p:cNvSpPr>
          <p:nvPr>
            <p:ph type="title"/>
          </p:nvPr>
        </p:nvSpPr>
        <p:spPr>
          <a:xfrm>
            <a:off x="-264090" y="1141738"/>
            <a:ext cx="10515600" cy="1325563"/>
          </a:xfrm>
        </p:spPr>
        <p:txBody>
          <a:bodyPr/>
          <a:lstStyle/>
          <a:p>
            <a:endParaRPr lang="he-IL" b="1" dirty="0">
              <a:solidFill>
                <a:schemeClr val="accent2">
                  <a:lumMod val="40000"/>
                  <a:lumOff val="60000"/>
                </a:schemeClr>
              </a:solidFill>
              <a:latin typeface="Arial" panose="020B0604020202020204" pitchFamily="34" charset="0"/>
              <a:cs typeface="Arial" panose="020B0604020202020204" pitchFamily="34" charset="0"/>
            </a:endParaRPr>
          </a:p>
        </p:txBody>
      </p:sp>
      <p:sp>
        <p:nvSpPr>
          <p:cNvPr id="6" name="כותרת 1">
            <a:extLst>
              <a:ext uri="{FF2B5EF4-FFF2-40B4-BE49-F238E27FC236}">
                <a16:creationId xmlns:a16="http://schemas.microsoft.com/office/drawing/2014/main" id="{B409B9D9-316D-6FC4-A86F-1F57440CD0C9}"/>
              </a:ext>
            </a:extLst>
          </p:cNvPr>
          <p:cNvSpPr txBox="1">
            <a:spLocks/>
          </p:cNvSpPr>
          <p:nvPr/>
        </p:nvSpPr>
        <p:spPr>
          <a:xfrm>
            <a:off x="727340" y="2357820"/>
            <a:ext cx="10515600" cy="1325563"/>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endParaRPr lang="he-IL" dirty="0">
              <a:latin typeface="Arial" panose="020B0604020202020204" pitchFamily="34" charset="0"/>
              <a:cs typeface="Arial" panose="020B0604020202020204" pitchFamily="34" charset="0"/>
            </a:endParaRPr>
          </a:p>
        </p:txBody>
      </p:sp>
      <p:sp>
        <p:nvSpPr>
          <p:cNvPr id="7" name="כותרת 1">
            <a:extLst>
              <a:ext uri="{FF2B5EF4-FFF2-40B4-BE49-F238E27FC236}">
                <a16:creationId xmlns:a16="http://schemas.microsoft.com/office/drawing/2014/main" id="{25420C64-8B22-B87B-A197-CCC0AF35D464}"/>
              </a:ext>
            </a:extLst>
          </p:cNvPr>
          <p:cNvSpPr txBox="1">
            <a:spLocks/>
          </p:cNvSpPr>
          <p:nvPr/>
        </p:nvSpPr>
        <p:spPr>
          <a:xfrm>
            <a:off x="798269" y="3762768"/>
            <a:ext cx="9675773" cy="897957"/>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endParaRPr lang="he-IL" sz="3200" b="1" dirty="0">
              <a:solidFill>
                <a:schemeClr val="accent2">
                  <a:lumMod val="40000"/>
                  <a:lumOff val="60000"/>
                </a:schemeClr>
              </a:solidFill>
              <a:latin typeface="Arial" panose="020B0604020202020204" pitchFamily="34" charset="0"/>
              <a:cs typeface="Arial" panose="020B0604020202020204" pitchFamily="34" charset="0"/>
            </a:endParaRPr>
          </a:p>
        </p:txBody>
      </p:sp>
      <p:sp>
        <p:nvSpPr>
          <p:cNvPr id="9" name="כותרת 1">
            <a:extLst>
              <a:ext uri="{FF2B5EF4-FFF2-40B4-BE49-F238E27FC236}">
                <a16:creationId xmlns:a16="http://schemas.microsoft.com/office/drawing/2014/main" id="{F8FB8F56-7DFA-8C00-9A5F-7F6F0387F62A}"/>
              </a:ext>
            </a:extLst>
          </p:cNvPr>
          <p:cNvSpPr txBox="1">
            <a:spLocks/>
          </p:cNvSpPr>
          <p:nvPr/>
        </p:nvSpPr>
        <p:spPr>
          <a:xfrm>
            <a:off x="586133" y="4511360"/>
            <a:ext cx="10515600" cy="1325563"/>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endParaRPr lang="he-IL" dirty="0">
              <a:latin typeface="Arial" panose="020B0604020202020204" pitchFamily="34" charset="0"/>
              <a:cs typeface="Arial" panose="020B0604020202020204" pitchFamily="34" charset="0"/>
            </a:endParaRPr>
          </a:p>
        </p:txBody>
      </p:sp>
      <p:pic>
        <p:nvPicPr>
          <p:cNvPr id="2" name="תמונה 1" descr="תמונה שמכילה טקסט, צילום מסך, פרסום אונליין, תוכנה&#10;&#10;התיאור נוצר באופן אוטומטי">
            <a:extLst>
              <a:ext uri="{FF2B5EF4-FFF2-40B4-BE49-F238E27FC236}">
                <a16:creationId xmlns:a16="http://schemas.microsoft.com/office/drawing/2014/main" id="{955B8AD5-937C-F02A-E724-7F2F6743EE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853" y="609344"/>
            <a:ext cx="11234057" cy="5016054"/>
          </a:xfrm>
          <a:prstGeom prst="rect">
            <a:avLst/>
          </a:prstGeom>
        </p:spPr>
      </p:pic>
      <p:sp>
        <p:nvSpPr>
          <p:cNvPr id="3" name="כותרת 1">
            <a:extLst>
              <a:ext uri="{FF2B5EF4-FFF2-40B4-BE49-F238E27FC236}">
                <a16:creationId xmlns:a16="http://schemas.microsoft.com/office/drawing/2014/main" id="{F1400700-823A-E6F4-21FC-9A33F9141027}"/>
              </a:ext>
            </a:extLst>
          </p:cNvPr>
          <p:cNvSpPr txBox="1">
            <a:spLocks/>
          </p:cNvSpPr>
          <p:nvPr/>
        </p:nvSpPr>
        <p:spPr>
          <a:xfrm>
            <a:off x="1436680" y="5975127"/>
            <a:ext cx="6179137" cy="713274"/>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sz="2400" dirty="0">
                <a:solidFill>
                  <a:schemeClr val="bg1"/>
                </a:solidFill>
                <a:latin typeface="Arial" panose="020B0604020202020204" pitchFamily="34" charset="0"/>
                <a:cs typeface="Arial" panose="020B0604020202020204" pitchFamily="34" charset="0"/>
              </a:rPr>
              <a:t>נלקח מאתר עברית</a:t>
            </a:r>
          </a:p>
        </p:txBody>
      </p:sp>
    </p:spTree>
    <p:extLst>
      <p:ext uri="{BB962C8B-B14F-4D97-AF65-F5344CB8AC3E}">
        <p14:creationId xmlns:p14="http://schemas.microsoft.com/office/powerpoint/2010/main" val="16308158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11020423" y="-749300"/>
            <a:ext cx="23212423"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7" y="-768350"/>
            <a:ext cx="12192000" cy="8432800"/>
          </a:xfrm>
          <a:prstGeom prst="rightArrow">
            <a:avLst/>
          </a:prstGeom>
          <a:solidFill>
            <a:schemeClr val="accent5"/>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2192000"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 name="כותרת 1">
            <a:extLst>
              <a:ext uri="{FF2B5EF4-FFF2-40B4-BE49-F238E27FC236}">
                <a16:creationId xmlns:a16="http://schemas.microsoft.com/office/drawing/2014/main" id="{95355590-D86D-A266-C376-F99E955733B0}"/>
              </a:ext>
            </a:extLst>
          </p:cNvPr>
          <p:cNvSpPr>
            <a:spLocks noGrp="1"/>
          </p:cNvSpPr>
          <p:nvPr>
            <p:ph type="title"/>
          </p:nvPr>
        </p:nvSpPr>
        <p:spPr>
          <a:xfrm>
            <a:off x="-264090" y="1141738"/>
            <a:ext cx="10515600" cy="1325563"/>
          </a:xfrm>
        </p:spPr>
        <p:txBody>
          <a:bodyPr/>
          <a:lstStyle/>
          <a:p>
            <a:endParaRPr lang="he-IL" b="1" dirty="0">
              <a:solidFill>
                <a:schemeClr val="accent2">
                  <a:lumMod val="40000"/>
                  <a:lumOff val="60000"/>
                </a:schemeClr>
              </a:solidFill>
              <a:latin typeface="Arial" panose="020B0604020202020204" pitchFamily="34" charset="0"/>
              <a:cs typeface="Arial" panose="020B0604020202020204" pitchFamily="34" charset="0"/>
            </a:endParaRPr>
          </a:p>
        </p:txBody>
      </p:sp>
      <p:sp>
        <p:nvSpPr>
          <p:cNvPr id="6" name="כותרת 1">
            <a:extLst>
              <a:ext uri="{FF2B5EF4-FFF2-40B4-BE49-F238E27FC236}">
                <a16:creationId xmlns:a16="http://schemas.microsoft.com/office/drawing/2014/main" id="{B409B9D9-316D-6FC4-A86F-1F57440CD0C9}"/>
              </a:ext>
            </a:extLst>
          </p:cNvPr>
          <p:cNvSpPr txBox="1">
            <a:spLocks/>
          </p:cNvSpPr>
          <p:nvPr/>
        </p:nvSpPr>
        <p:spPr>
          <a:xfrm>
            <a:off x="727340" y="2357820"/>
            <a:ext cx="10515600" cy="1325563"/>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endParaRPr lang="he-IL" dirty="0">
              <a:latin typeface="Arial" panose="020B0604020202020204" pitchFamily="34" charset="0"/>
              <a:cs typeface="Arial" panose="020B0604020202020204" pitchFamily="34" charset="0"/>
            </a:endParaRPr>
          </a:p>
        </p:txBody>
      </p:sp>
      <p:sp>
        <p:nvSpPr>
          <p:cNvPr id="7" name="כותרת 1">
            <a:extLst>
              <a:ext uri="{FF2B5EF4-FFF2-40B4-BE49-F238E27FC236}">
                <a16:creationId xmlns:a16="http://schemas.microsoft.com/office/drawing/2014/main" id="{25420C64-8B22-B87B-A197-CCC0AF35D464}"/>
              </a:ext>
            </a:extLst>
          </p:cNvPr>
          <p:cNvSpPr txBox="1">
            <a:spLocks/>
          </p:cNvSpPr>
          <p:nvPr/>
        </p:nvSpPr>
        <p:spPr>
          <a:xfrm>
            <a:off x="798269" y="3762768"/>
            <a:ext cx="9675773" cy="897957"/>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endParaRPr lang="he-IL" sz="3200" b="1" dirty="0">
              <a:solidFill>
                <a:schemeClr val="accent2">
                  <a:lumMod val="40000"/>
                  <a:lumOff val="60000"/>
                </a:schemeClr>
              </a:solidFill>
              <a:latin typeface="Arial" panose="020B0604020202020204" pitchFamily="34" charset="0"/>
              <a:cs typeface="Arial" panose="020B0604020202020204" pitchFamily="34" charset="0"/>
            </a:endParaRPr>
          </a:p>
        </p:txBody>
      </p:sp>
      <p:sp>
        <p:nvSpPr>
          <p:cNvPr id="9" name="כותרת 1">
            <a:extLst>
              <a:ext uri="{FF2B5EF4-FFF2-40B4-BE49-F238E27FC236}">
                <a16:creationId xmlns:a16="http://schemas.microsoft.com/office/drawing/2014/main" id="{F8FB8F56-7DFA-8C00-9A5F-7F6F0387F62A}"/>
              </a:ext>
            </a:extLst>
          </p:cNvPr>
          <p:cNvSpPr txBox="1">
            <a:spLocks/>
          </p:cNvSpPr>
          <p:nvPr/>
        </p:nvSpPr>
        <p:spPr>
          <a:xfrm>
            <a:off x="586133" y="4511360"/>
            <a:ext cx="10515600" cy="1325563"/>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endParaRPr lang="he-IL" dirty="0">
              <a:latin typeface="Arial" panose="020B0604020202020204" pitchFamily="34" charset="0"/>
              <a:cs typeface="Arial" panose="020B0604020202020204" pitchFamily="34" charset="0"/>
            </a:endParaRPr>
          </a:p>
        </p:txBody>
      </p:sp>
      <p:sp>
        <p:nvSpPr>
          <p:cNvPr id="3" name="כותרת 1">
            <a:extLst>
              <a:ext uri="{FF2B5EF4-FFF2-40B4-BE49-F238E27FC236}">
                <a16:creationId xmlns:a16="http://schemas.microsoft.com/office/drawing/2014/main" id="{F1400700-823A-E6F4-21FC-9A33F9141027}"/>
              </a:ext>
            </a:extLst>
          </p:cNvPr>
          <p:cNvSpPr txBox="1">
            <a:spLocks/>
          </p:cNvSpPr>
          <p:nvPr/>
        </p:nvSpPr>
        <p:spPr>
          <a:xfrm>
            <a:off x="1537755" y="6185141"/>
            <a:ext cx="6179137" cy="713274"/>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sz="2400" dirty="0">
                <a:solidFill>
                  <a:schemeClr val="bg1"/>
                </a:solidFill>
                <a:latin typeface="Arial" panose="020B0604020202020204" pitchFamily="34" charset="0"/>
                <a:cs typeface="Arial" panose="020B0604020202020204" pitchFamily="34" charset="0"/>
              </a:rPr>
              <a:t>נלקח מאתר עברית</a:t>
            </a:r>
          </a:p>
        </p:txBody>
      </p:sp>
      <p:pic>
        <p:nvPicPr>
          <p:cNvPr id="10" name="תמונה 9">
            <a:extLst>
              <a:ext uri="{FF2B5EF4-FFF2-40B4-BE49-F238E27FC236}">
                <a16:creationId xmlns:a16="http://schemas.microsoft.com/office/drawing/2014/main" id="{1BDE0C2C-23E9-7B81-5ED5-8DEEA654747F}"/>
              </a:ext>
            </a:extLst>
          </p:cNvPr>
          <p:cNvPicPr>
            <a:picLocks noChangeAspect="1"/>
          </p:cNvPicPr>
          <p:nvPr/>
        </p:nvPicPr>
        <p:blipFill>
          <a:blip r:embed="rId3"/>
          <a:stretch>
            <a:fillRect/>
          </a:stretch>
        </p:blipFill>
        <p:spPr>
          <a:xfrm>
            <a:off x="2001410" y="117566"/>
            <a:ext cx="8437967" cy="6305012"/>
          </a:xfrm>
          <a:prstGeom prst="rect">
            <a:avLst/>
          </a:prstGeom>
        </p:spPr>
      </p:pic>
    </p:spTree>
    <p:extLst>
      <p:ext uri="{BB962C8B-B14F-4D97-AF65-F5344CB8AC3E}">
        <p14:creationId xmlns:p14="http://schemas.microsoft.com/office/powerpoint/2010/main" val="5135446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2192000"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01D418CA-A446-5C28-AAD4-6AD18149F8F8}"/>
              </a:ext>
            </a:extLst>
          </p:cNvPr>
          <p:cNvSpPr>
            <a:spLocks noGrp="1"/>
          </p:cNvSpPr>
          <p:nvPr>
            <p:ph type="title"/>
          </p:nvPr>
        </p:nvSpPr>
        <p:spPr>
          <a:xfrm>
            <a:off x="-279748" y="1354681"/>
            <a:ext cx="10612468" cy="1239929"/>
          </a:xfrm>
        </p:spPr>
        <p:txBody>
          <a:bodyPr>
            <a:normAutofit fontScale="90000"/>
          </a:bodyPr>
          <a:lstStyle/>
          <a:p>
            <a:r>
              <a:rPr lang="he-IL" b="1" i="0" dirty="0">
                <a:solidFill>
                  <a:schemeClr val="accent2">
                    <a:lumMod val="40000"/>
                    <a:lumOff val="60000"/>
                  </a:schemeClr>
                </a:solidFill>
                <a:effectLst/>
                <a:latin typeface="Arial" panose="020B0604020202020204" pitchFamily="34" charset="0"/>
                <a:cs typeface="Arial" panose="020B0604020202020204" pitchFamily="34" charset="0"/>
              </a:rPr>
              <a:t>הרכשה</a:t>
            </a:r>
            <a:r>
              <a:rPr lang="he-IL" b="0" i="0" dirty="0">
                <a:solidFill>
                  <a:schemeClr val="accent2">
                    <a:lumMod val="40000"/>
                    <a:lumOff val="60000"/>
                  </a:schemeClr>
                </a:solidFill>
                <a:effectLst/>
                <a:latin typeface="Arial" panose="020B0604020202020204" pitchFamily="34" charset="0"/>
                <a:cs typeface="Arial" panose="020B0604020202020204" pitchFamily="34" charset="0"/>
              </a:rPr>
              <a:t> </a:t>
            </a:r>
            <a:r>
              <a:rPr lang="he-IL" b="1" i="0" dirty="0">
                <a:solidFill>
                  <a:schemeClr val="accent2">
                    <a:lumMod val="40000"/>
                    <a:lumOff val="60000"/>
                  </a:schemeClr>
                </a:solidFill>
                <a:effectLst/>
                <a:latin typeface="Arial" panose="020B0604020202020204" pitchFamily="34" charset="0"/>
                <a:cs typeface="Arial" panose="020B0604020202020204" pitchFamily="34" charset="0"/>
              </a:rPr>
              <a:t>ואחסון</a:t>
            </a:r>
            <a:r>
              <a:rPr lang="he-IL" b="0" i="0" dirty="0">
                <a:solidFill>
                  <a:schemeClr val="accent2">
                    <a:lumMod val="40000"/>
                    <a:lumOff val="60000"/>
                  </a:schemeClr>
                </a:solidFill>
                <a:effectLst/>
                <a:latin typeface="Arial" panose="020B0604020202020204" pitchFamily="34" charset="0"/>
                <a:cs typeface="Arial" panose="020B0604020202020204" pitchFamily="34" charset="0"/>
              </a:rPr>
              <a:t> </a:t>
            </a:r>
            <a:r>
              <a:rPr lang="he-IL" b="1" i="0" dirty="0">
                <a:solidFill>
                  <a:schemeClr val="accent2">
                    <a:lumMod val="40000"/>
                    <a:lumOff val="60000"/>
                  </a:schemeClr>
                </a:solidFill>
                <a:effectLst/>
                <a:latin typeface="Arial" panose="020B0604020202020204" pitchFamily="34" charset="0"/>
                <a:cs typeface="Arial" panose="020B0604020202020204" pitchFamily="34" charset="0"/>
              </a:rPr>
              <a:t>נתונים</a:t>
            </a:r>
            <a:br>
              <a:rPr lang="en-US" b="1" i="0" dirty="0">
                <a:solidFill>
                  <a:srgbClr val="222222"/>
                </a:solidFill>
                <a:effectLst/>
                <a:latin typeface="Lato" panose="020F0502020204030204" pitchFamily="34" charset="0"/>
              </a:rPr>
            </a:br>
            <a:endParaRPr lang="he-IL" dirty="0">
              <a:solidFill>
                <a:srgbClr val="663300"/>
              </a:solidFill>
              <a:latin typeface="Arial" panose="020B0604020202020204" pitchFamily="34" charset="0"/>
              <a:cs typeface="Arial" panose="020B0604020202020204" pitchFamily="34" charset="0"/>
            </a:endParaRPr>
          </a:p>
        </p:txBody>
      </p:sp>
      <p:sp>
        <p:nvSpPr>
          <p:cNvPr id="5" name="מציין מיקום תוכן 2">
            <a:extLst>
              <a:ext uri="{FF2B5EF4-FFF2-40B4-BE49-F238E27FC236}">
                <a16:creationId xmlns:a16="http://schemas.microsoft.com/office/drawing/2014/main" id="{F36445D1-A152-93D4-26C7-B83B2ACFF2FC}"/>
              </a:ext>
            </a:extLst>
          </p:cNvPr>
          <p:cNvSpPr>
            <a:spLocks noGrp="1"/>
          </p:cNvSpPr>
          <p:nvPr>
            <p:ph idx="1"/>
          </p:nvPr>
        </p:nvSpPr>
        <p:spPr>
          <a:xfrm>
            <a:off x="602190" y="2051866"/>
            <a:ext cx="10515600" cy="4351338"/>
          </a:xfrm>
        </p:spPr>
        <p:txBody>
          <a:bodyPr>
            <a:normAutofit/>
          </a:bodyPr>
          <a:lstStyle/>
          <a:p>
            <a:pPr marL="0" indent="0">
              <a:buNone/>
            </a:pPr>
            <a:r>
              <a:rPr lang="he-IL" dirty="0">
                <a:latin typeface="Arial" panose="020B0604020202020204" pitchFamily="34" charset="0"/>
                <a:cs typeface="Arial" panose="020B0604020202020204" pitchFamily="34" charset="0"/>
              </a:rPr>
              <a:t>ביצוע הרכשת הנתונים נעשה באמצעות </a:t>
            </a:r>
            <a:r>
              <a:rPr lang="en-US" dirty="0">
                <a:latin typeface="Arial" panose="020B0604020202020204" pitchFamily="34" charset="0"/>
                <a:cs typeface="Arial" panose="020B0604020202020204" pitchFamily="34" charset="0"/>
              </a:rPr>
              <a:t> </a:t>
            </a:r>
            <a:r>
              <a:rPr lang="en-US" sz="2800" i="0" dirty="0">
                <a:effectLst/>
                <a:latin typeface="Arial" panose="020B0604020202020204" pitchFamily="34" charset="0"/>
                <a:cs typeface="Arial" panose="020B0604020202020204" pitchFamily="34" charset="0"/>
              </a:rPr>
              <a:t>Selenium</a:t>
            </a:r>
            <a:r>
              <a:rPr lang="he-IL" sz="2800" i="0" dirty="0">
                <a:effectLst/>
                <a:latin typeface="Arial" panose="020B0604020202020204" pitchFamily="34" charset="0"/>
                <a:cs typeface="Arial" panose="020B0604020202020204" pitchFamily="34" charset="0"/>
              </a:rPr>
              <a:t>ובאמצעות ספריית</a:t>
            </a:r>
            <a:r>
              <a:rPr lang="en-US" dirty="0">
                <a:latin typeface="Arial" panose="020B0604020202020204" pitchFamily="34" charset="0"/>
              </a:rPr>
              <a:t> </a:t>
            </a:r>
            <a:r>
              <a:rPr lang="en-US" dirty="0" err="1">
                <a:latin typeface="Arial" panose="020B0604020202020204" pitchFamily="34" charset="0"/>
              </a:rPr>
              <a:t>BeautifulSoup</a:t>
            </a:r>
            <a:r>
              <a:rPr lang="he-IL" sz="2800" i="0" dirty="0">
                <a:effectLst/>
                <a:latin typeface="Arial" panose="020B0604020202020204" pitchFamily="34" charset="0"/>
                <a:cs typeface="Arial" panose="020B0604020202020204" pitchFamily="34" charset="0"/>
              </a:rPr>
              <a:t> </a:t>
            </a:r>
            <a:r>
              <a:rPr lang="he-IL" dirty="0">
                <a:latin typeface="Arial" panose="020B0604020202020204" pitchFamily="34" charset="0"/>
                <a:cs typeface="Arial" panose="020B0604020202020204" pitchFamily="34" charset="0"/>
              </a:rPr>
              <a:t>.</a:t>
            </a:r>
            <a:endParaRPr lang="he-IL" sz="2800" i="0" dirty="0">
              <a:effectLst/>
              <a:latin typeface="Arial" panose="020B0604020202020204" pitchFamily="34" charset="0"/>
              <a:cs typeface="Arial" panose="020B0604020202020204" pitchFamily="34" charset="0"/>
            </a:endParaRPr>
          </a:p>
          <a:p>
            <a:pPr marL="0" indent="0">
              <a:buNone/>
            </a:pPr>
            <a:r>
              <a:rPr lang="he-IL" dirty="0">
                <a:latin typeface="Arial" panose="020B0604020202020204" pitchFamily="34" charset="0"/>
              </a:rPr>
              <a:t>חילוץ הנתונים נעשה בשלושה שלבים:</a:t>
            </a:r>
          </a:p>
          <a:p>
            <a:pPr marL="514350" indent="-514350">
              <a:buAutoNum type="arabicPeriod"/>
            </a:pPr>
            <a:r>
              <a:rPr lang="he-IL" dirty="0">
                <a:latin typeface="Arial" panose="020B0604020202020204" pitchFamily="34" charset="0"/>
                <a:cs typeface="Arial" panose="020B0604020202020204" pitchFamily="34" charset="0"/>
              </a:rPr>
              <a:t>חילוץ שמות הספרים וקישור לכל ספר. ניתן לקנות ספרים באתר באחת או יותר מהאפשריות הבאות: דיגיטלי, מודפס וקולי. נכנסנו לכל אחת מהאפשרויות וחילצנו ספרים. בכל עמוד באתר מופיעים 30 ספרים, עברנו על 180 עמודים וסך </a:t>
            </a:r>
            <a:r>
              <a:rPr lang="he-IL" dirty="0" err="1">
                <a:latin typeface="Arial" panose="020B0604020202020204" pitchFamily="34" charset="0"/>
                <a:cs typeface="Arial" panose="020B0604020202020204" pitchFamily="34" charset="0"/>
              </a:rPr>
              <a:t>הכל</a:t>
            </a:r>
            <a:r>
              <a:rPr lang="he-IL" dirty="0">
                <a:latin typeface="Arial" panose="020B0604020202020204" pitchFamily="34" charset="0"/>
                <a:cs typeface="Arial" panose="020B0604020202020204" pitchFamily="34" charset="0"/>
              </a:rPr>
              <a:t> קיבלנו 5400 ספרים.</a:t>
            </a:r>
          </a:p>
        </p:txBody>
      </p:sp>
    </p:spTree>
    <p:extLst>
      <p:ext uri="{BB962C8B-B14F-4D97-AF65-F5344CB8AC3E}">
        <p14:creationId xmlns:p14="http://schemas.microsoft.com/office/powerpoint/2010/main" val="9816927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2192000"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01D418CA-A446-5C28-AAD4-6AD18149F8F8}"/>
              </a:ext>
            </a:extLst>
          </p:cNvPr>
          <p:cNvSpPr>
            <a:spLocks noGrp="1"/>
          </p:cNvSpPr>
          <p:nvPr>
            <p:ph type="title"/>
          </p:nvPr>
        </p:nvSpPr>
        <p:spPr>
          <a:xfrm>
            <a:off x="-279748" y="1354681"/>
            <a:ext cx="10612468" cy="1239929"/>
          </a:xfrm>
        </p:spPr>
        <p:txBody>
          <a:bodyPr>
            <a:normAutofit fontScale="90000"/>
          </a:bodyPr>
          <a:lstStyle/>
          <a:p>
            <a:r>
              <a:rPr lang="he-IL" b="1" i="0" dirty="0">
                <a:solidFill>
                  <a:schemeClr val="accent2">
                    <a:lumMod val="40000"/>
                    <a:lumOff val="60000"/>
                  </a:schemeClr>
                </a:solidFill>
                <a:effectLst/>
                <a:latin typeface="Arial" panose="020B0604020202020204" pitchFamily="34" charset="0"/>
                <a:cs typeface="Arial" panose="020B0604020202020204" pitchFamily="34" charset="0"/>
              </a:rPr>
              <a:t>הרכשה</a:t>
            </a:r>
            <a:r>
              <a:rPr lang="he-IL" b="0" i="0" dirty="0">
                <a:solidFill>
                  <a:schemeClr val="accent2">
                    <a:lumMod val="40000"/>
                    <a:lumOff val="60000"/>
                  </a:schemeClr>
                </a:solidFill>
                <a:effectLst/>
                <a:latin typeface="Arial" panose="020B0604020202020204" pitchFamily="34" charset="0"/>
                <a:cs typeface="Arial" panose="020B0604020202020204" pitchFamily="34" charset="0"/>
              </a:rPr>
              <a:t> </a:t>
            </a:r>
            <a:r>
              <a:rPr lang="he-IL" b="1" i="0" dirty="0">
                <a:solidFill>
                  <a:schemeClr val="accent2">
                    <a:lumMod val="40000"/>
                    <a:lumOff val="60000"/>
                  </a:schemeClr>
                </a:solidFill>
                <a:effectLst/>
                <a:latin typeface="Arial" panose="020B0604020202020204" pitchFamily="34" charset="0"/>
                <a:cs typeface="Arial" panose="020B0604020202020204" pitchFamily="34" charset="0"/>
              </a:rPr>
              <a:t>ואחסון</a:t>
            </a:r>
            <a:r>
              <a:rPr lang="he-IL" b="0" i="0" dirty="0">
                <a:solidFill>
                  <a:schemeClr val="accent2">
                    <a:lumMod val="40000"/>
                    <a:lumOff val="60000"/>
                  </a:schemeClr>
                </a:solidFill>
                <a:effectLst/>
                <a:latin typeface="Arial" panose="020B0604020202020204" pitchFamily="34" charset="0"/>
                <a:cs typeface="Arial" panose="020B0604020202020204" pitchFamily="34" charset="0"/>
              </a:rPr>
              <a:t> </a:t>
            </a:r>
            <a:r>
              <a:rPr lang="he-IL" b="1" i="0" dirty="0">
                <a:solidFill>
                  <a:schemeClr val="accent2">
                    <a:lumMod val="40000"/>
                    <a:lumOff val="60000"/>
                  </a:schemeClr>
                </a:solidFill>
                <a:effectLst/>
                <a:latin typeface="Arial" panose="020B0604020202020204" pitchFamily="34" charset="0"/>
                <a:cs typeface="Arial" panose="020B0604020202020204" pitchFamily="34" charset="0"/>
              </a:rPr>
              <a:t>נתונים</a:t>
            </a:r>
            <a:br>
              <a:rPr lang="en-US" b="1" i="0" dirty="0">
                <a:solidFill>
                  <a:srgbClr val="222222"/>
                </a:solidFill>
                <a:effectLst/>
                <a:latin typeface="Lato" panose="020F0502020204030204" pitchFamily="34" charset="0"/>
              </a:rPr>
            </a:br>
            <a:endParaRPr lang="he-IL" dirty="0">
              <a:solidFill>
                <a:srgbClr val="663300"/>
              </a:solidFill>
              <a:latin typeface="Arial" panose="020B0604020202020204" pitchFamily="34" charset="0"/>
              <a:cs typeface="Arial" panose="020B0604020202020204" pitchFamily="34" charset="0"/>
            </a:endParaRPr>
          </a:p>
        </p:txBody>
      </p:sp>
      <p:sp>
        <p:nvSpPr>
          <p:cNvPr id="5" name="מציין מיקום תוכן 2">
            <a:extLst>
              <a:ext uri="{FF2B5EF4-FFF2-40B4-BE49-F238E27FC236}">
                <a16:creationId xmlns:a16="http://schemas.microsoft.com/office/drawing/2014/main" id="{F36445D1-A152-93D4-26C7-B83B2ACFF2FC}"/>
              </a:ext>
            </a:extLst>
          </p:cNvPr>
          <p:cNvSpPr>
            <a:spLocks noGrp="1"/>
          </p:cNvSpPr>
          <p:nvPr>
            <p:ph idx="1"/>
          </p:nvPr>
        </p:nvSpPr>
        <p:spPr>
          <a:xfrm>
            <a:off x="602190" y="2051866"/>
            <a:ext cx="10515600" cy="4351338"/>
          </a:xfrm>
        </p:spPr>
        <p:txBody>
          <a:bodyPr>
            <a:normAutofit/>
          </a:bodyPr>
          <a:lstStyle/>
          <a:p>
            <a:pPr marL="0" indent="0">
              <a:buNone/>
            </a:pPr>
            <a:r>
              <a:rPr lang="he-IL" dirty="0">
                <a:latin typeface="Arial" panose="020B0604020202020204" pitchFamily="34" charset="0"/>
                <a:cs typeface="Arial" panose="020B0604020202020204" pitchFamily="34" charset="0"/>
              </a:rPr>
              <a:t>2. חילוץ מאפיינים עבור כל ספר. המאפיינים הם: שם הספר, שם הסופר/ת, מספר כוכבים, מספר תגובות, האם הספר דיגיטלי, מודפס, קולי, האם קיים תרגום לספר, שם ההוצאה, תאריך ההוצאה, מספר עמודים, ז'אנר, האם קיים תקציר, האם זמין לקריאה פרק ראשון באתר, האם יש קישור לביקורות חיצוניות, האם הספר רב מכר(מכר אלפים או מאות).</a:t>
            </a:r>
          </a:p>
          <a:p>
            <a:pPr marL="0" indent="0">
              <a:buNone/>
            </a:pPr>
            <a:endParaRPr lang="he-IL" dirty="0">
              <a:latin typeface="Arial" panose="020B0604020202020204" pitchFamily="34" charset="0"/>
              <a:cs typeface="Arial" panose="020B0604020202020204" pitchFamily="34" charset="0"/>
            </a:endParaRPr>
          </a:p>
          <a:p>
            <a:pPr marL="0" indent="0">
              <a:buNone/>
            </a:pPr>
            <a:endParaRPr lang="he-IL" dirty="0">
              <a:latin typeface="Arial" panose="020B0604020202020204" pitchFamily="34" charset="0"/>
              <a:cs typeface="Arial" panose="020B0604020202020204" pitchFamily="34" charset="0"/>
            </a:endParaRPr>
          </a:p>
          <a:p>
            <a:pPr marL="0" indent="0">
              <a:buNone/>
            </a:pPr>
            <a:r>
              <a:rPr lang="he-IL" dirty="0">
                <a:latin typeface="Arial" panose="020B0604020202020204" pitchFamily="34" charset="0"/>
                <a:cs typeface="Arial" panose="020B0604020202020204" pitchFamily="34" charset="0"/>
              </a:rPr>
              <a:t>* השתמשנו בביטויים רגולריים בחילוץ המאפיין תאריך ההוצאה.</a:t>
            </a:r>
          </a:p>
          <a:p>
            <a:pPr marL="0" indent="0">
              <a:buNone/>
            </a:pP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78113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2192000"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01D418CA-A446-5C28-AAD4-6AD18149F8F8}"/>
              </a:ext>
            </a:extLst>
          </p:cNvPr>
          <p:cNvSpPr>
            <a:spLocks noGrp="1"/>
          </p:cNvSpPr>
          <p:nvPr>
            <p:ph type="title"/>
          </p:nvPr>
        </p:nvSpPr>
        <p:spPr>
          <a:xfrm>
            <a:off x="-279748" y="1354681"/>
            <a:ext cx="10612468" cy="1239929"/>
          </a:xfrm>
        </p:spPr>
        <p:txBody>
          <a:bodyPr>
            <a:normAutofit fontScale="90000"/>
          </a:bodyPr>
          <a:lstStyle/>
          <a:p>
            <a:br>
              <a:rPr lang="en-US" b="1" i="0" dirty="0">
                <a:solidFill>
                  <a:srgbClr val="222222"/>
                </a:solidFill>
                <a:effectLst/>
                <a:latin typeface="Lato" panose="020F0502020204030204" pitchFamily="34" charset="0"/>
              </a:rPr>
            </a:br>
            <a:endParaRPr lang="he-IL" dirty="0">
              <a:solidFill>
                <a:srgbClr val="663300"/>
              </a:solidFill>
              <a:latin typeface="Arial" panose="020B0604020202020204" pitchFamily="34" charset="0"/>
              <a:cs typeface="Arial" panose="020B0604020202020204" pitchFamily="34" charset="0"/>
            </a:endParaRPr>
          </a:p>
        </p:txBody>
      </p:sp>
      <p:sp>
        <p:nvSpPr>
          <p:cNvPr id="5" name="מציין מיקום תוכן 2">
            <a:extLst>
              <a:ext uri="{FF2B5EF4-FFF2-40B4-BE49-F238E27FC236}">
                <a16:creationId xmlns:a16="http://schemas.microsoft.com/office/drawing/2014/main" id="{F36445D1-A152-93D4-26C7-B83B2ACFF2FC}"/>
              </a:ext>
            </a:extLst>
          </p:cNvPr>
          <p:cNvSpPr>
            <a:spLocks noGrp="1"/>
          </p:cNvSpPr>
          <p:nvPr>
            <p:ph idx="1"/>
          </p:nvPr>
        </p:nvSpPr>
        <p:spPr>
          <a:xfrm>
            <a:off x="602190" y="2051866"/>
            <a:ext cx="10515600" cy="4351338"/>
          </a:xfrm>
        </p:spPr>
        <p:txBody>
          <a:bodyPr>
            <a:normAutofit/>
          </a:bodyPr>
          <a:lstStyle/>
          <a:p>
            <a:pPr marL="0" indent="0">
              <a:buNone/>
            </a:pPr>
            <a:endParaRPr lang="he-IL" dirty="0">
              <a:latin typeface="Arial" panose="020B0604020202020204" pitchFamily="34" charset="0"/>
              <a:cs typeface="Arial" panose="020B0604020202020204" pitchFamily="34" charset="0"/>
            </a:endParaRPr>
          </a:p>
        </p:txBody>
      </p:sp>
      <p:pic>
        <p:nvPicPr>
          <p:cNvPr id="2" name="תמונה 1">
            <a:extLst>
              <a:ext uri="{FF2B5EF4-FFF2-40B4-BE49-F238E27FC236}">
                <a16:creationId xmlns:a16="http://schemas.microsoft.com/office/drawing/2014/main" id="{822B6B33-2BFC-13B1-1CA2-ADF3E3FCD74D}"/>
              </a:ext>
            </a:extLst>
          </p:cNvPr>
          <p:cNvPicPr>
            <a:picLocks noChangeAspect="1"/>
          </p:cNvPicPr>
          <p:nvPr/>
        </p:nvPicPr>
        <p:blipFill rotWithShape="1">
          <a:blip r:embed="rId3"/>
          <a:srcRect r="-1235" b="50000"/>
          <a:stretch/>
        </p:blipFill>
        <p:spPr>
          <a:xfrm>
            <a:off x="6357773" y="119915"/>
            <a:ext cx="5809214" cy="3257241"/>
          </a:xfrm>
          <a:prstGeom prst="rect">
            <a:avLst/>
          </a:prstGeom>
        </p:spPr>
      </p:pic>
      <p:pic>
        <p:nvPicPr>
          <p:cNvPr id="3" name="תמונה 2">
            <a:extLst>
              <a:ext uri="{FF2B5EF4-FFF2-40B4-BE49-F238E27FC236}">
                <a16:creationId xmlns:a16="http://schemas.microsoft.com/office/drawing/2014/main" id="{CF614260-AFF2-15A9-0D9E-E186AC237076}"/>
              </a:ext>
            </a:extLst>
          </p:cNvPr>
          <p:cNvPicPr>
            <a:picLocks noChangeAspect="1"/>
          </p:cNvPicPr>
          <p:nvPr/>
        </p:nvPicPr>
        <p:blipFill rotWithShape="1">
          <a:blip r:embed="rId3"/>
          <a:srcRect t="49806" r="902"/>
          <a:stretch/>
        </p:blipFill>
        <p:spPr>
          <a:xfrm>
            <a:off x="48666" y="2555567"/>
            <a:ext cx="7163876" cy="4119390"/>
          </a:xfrm>
          <a:prstGeom prst="rect">
            <a:avLst/>
          </a:prstGeom>
        </p:spPr>
      </p:pic>
      <p:sp>
        <p:nvSpPr>
          <p:cNvPr id="6" name="כותרת 1">
            <a:extLst>
              <a:ext uri="{FF2B5EF4-FFF2-40B4-BE49-F238E27FC236}">
                <a16:creationId xmlns:a16="http://schemas.microsoft.com/office/drawing/2014/main" id="{6ECCE104-CD1E-A4BD-2D23-611B3159740A}"/>
              </a:ext>
            </a:extLst>
          </p:cNvPr>
          <p:cNvSpPr txBox="1">
            <a:spLocks/>
          </p:cNvSpPr>
          <p:nvPr/>
        </p:nvSpPr>
        <p:spPr>
          <a:xfrm>
            <a:off x="5283486" y="5771002"/>
            <a:ext cx="6179137" cy="713274"/>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sz="2400" dirty="0">
                <a:solidFill>
                  <a:schemeClr val="bg1"/>
                </a:solidFill>
                <a:latin typeface="Arial" panose="020B0604020202020204" pitchFamily="34" charset="0"/>
                <a:cs typeface="Arial" panose="020B0604020202020204" pitchFamily="34" charset="0"/>
              </a:rPr>
              <a:t>נלקחו מאתר עברית</a:t>
            </a:r>
          </a:p>
        </p:txBody>
      </p:sp>
    </p:spTree>
    <p:extLst>
      <p:ext uri="{BB962C8B-B14F-4D97-AF65-F5344CB8AC3E}">
        <p14:creationId xmlns:p14="http://schemas.microsoft.com/office/powerpoint/2010/main" val="3820218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2192000"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01D418CA-A446-5C28-AAD4-6AD18149F8F8}"/>
              </a:ext>
            </a:extLst>
          </p:cNvPr>
          <p:cNvSpPr>
            <a:spLocks noGrp="1"/>
          </p:cNvSpPr>
          <p:nvPr>
            <p:ph type="title"/>
          </p:nvPr>
        </p:nvSpPr>
        <p:spPr>
          <a:xfrm>
            <a:off x="-279748" y="1354681"/>
            <a:ext cx="10612468" cy="1239929"/>
          </a:xfrm>
        </p:spPr>
        <p:txBody>
          <a:bodyPr>
            <a:normAutofit fontScale="90000"/>
          </a:bodyPr>
          <a:lstStyle/>
          <a:p>
            <a:r>
              <a:rPr lang="he-IL" b="1" i="0" dirty="0">
                <a:solidFill>
                  <a:schemeClr val="accent2">
                    <a:lumMod val="40000"/>
                    <a:lumOff val="60000"/>
                  </a:schemeClr>
                </a:solidFill>
                <a:effectLst/>
                <a:latin typeface="Arial" panose="020B0604020202020204" pitchFamily="34" charset="0"/>
                <a:cs typeface="Arial" panose="020B0604020202020204" pitchFamily="34" charset="0"/>
              </a:rPr>
              <a:t>הרכשה</a:t>
            </a:r>
            <a:r>
              <a:rPr lang="he-IL" b="0" i="0" dirty="0">
                <a:solidFill>
                  <a:schemeClr val="accent2">
                    <a:lumMod val="40000"/>
                    <a:lumOff val="60000"/>
                  </a:schemeClr>
                </a:solidFill>
                <a:effectLst/>
                <a:latin typeface="Arial" panose="020B0604020202020204" pitchFamily="34" charset="0"/>
                <a:cs typeface="Arial" panose="020B0604020202020204" pitchFamily="34" charset="0"/>
              </a:rPr>
              <a:t> </a:t>
            </a:r>
            <a:r>
              <a:rPr lang="he-IL" b="1" i="0" dirty="0">
                <a:solidFill>
                  <a:schemeClr val="accent2">
                    <a:lumMod val="40000"/>
                    <a:lumOff val="60000"/>
                  </a:schemeClr>
                </a:solidFill>
                <a:effectLst/>
                <a:latin typeface="Arial" panose="020B0604020202020204" pitchFamily="34" charset="0"/>
                <a:cs typeface="Arial" panose="020B0604020202020204" pitchFamily="34" charset="0"/>
              </a:rPr>
              <a:t>ואחסון</a:t>
            </a:r>
            <a:r>
              <a:rPr lang="he-IL" b="0" i="0" dirty="0">
                <a:solidFill>
                  <a:schemeClr val="accent2">
                    <a:lumMod val="40000"/>
                    <a:lumOff val="60000"/>
                  </a:schemeClr>
                </a:solidFill>
                <a:effectLst/>
                <a:latin typeface="Arial" panose="020B0604020202020204" pitchFamily="34" charset="0"/>
                <a:cs typeface="Arial" panose="020B0604020202020204" pitchFamily="34" charset="0"/>
              </a:rPr>
              <a:t> </a:t>
            </a:r>
            <a:r>
              <a:rPr lang="he-IL" b="1" i="0" dirty="0">
                <a:solidFill>
                  <a:schemeClr val="accent2">
                    <a:lumMod val="40000"/>
                    <a:lumOff val="60000"/>
                  </a:schemeClr>
                </a:solidFill>
                <a:effectLst/>
                <a:latin typeface="Arial" panose="020B0604020202020204" pitchFamily="34" charset="0"/>
                <a:cs typeface="Arial" panose="020B0604020202020204" pitchFamily="34" charset="0"/>
              </a:rPr>
              <a:t>נתונים</a:t>
            </a:r>
            <a:br>
              <a:rPr lang="en-US" b="1" i="0" dirty="0">
                <a:solidFill>
                  <a:srgbClr val="222222"/>
                </a:solidFill>
                <a:effectLst/>
                <a:latin typeface="Lato" panose="020F0502020204030204" pitchFamily="34" charset="0"/>
              </a:rPr>
            </a:br>
            <a:endParaRPr lang="he-IL" dirty="0">
              <a:solidFill>
                <a:srgbClr val="663300"/>
              </a:solidFill>
              <a:latin typeface="Arial" panose="020B0604020202020204" pitchFamily="34" charset="0"/>
              <a:cs typeface="Arial" panose="020B0604020202020204" pitchFamily="34" charset="0"/>
            </a:endParaRPr>
          </a:p>
        </p:txBody>
      </p:sp>
      <p:sp>
        <p:nvSpPr>
          <p:cNvPr id="5" name="מציין מיקום תוכן 2">
            <a:extLst>
              <a:ext uri="{FF2B5EF4-FFF2-40B4-BE49-F238E27FC236}">
                <a16:creationId xmlns:a16="http://schemas.microsoft.com/office/drawing/2014/main" id="{F36445D1-A152-93D4-26C7-B83B2ACFF2FC}"/>
              </a:ext>
            </a:extLst>
          </p:cNvPr>
          <p:cNvSpPr>
            <a:spLocks noGrp="1"/>
          </p:cNvSpPr>
          <p:nvPr>
            <p:ph idx="1"/>
          </p:nvPr>
        </p:nvSpPr>
        <p:spPr>
          <a:xfrm>
            <a:off x="602190" y="2051866"/>
            <a:ext cx="10515600" cy="4351338"/>
          </a:xfrm>
        </p:spPr>
        <p:txBody>
          <a:bodyPr>
            <a:normAutofit/>
          </a:bodyPr>
          <a:lstStyle/>
          <a:p>
            <a:pPr marL="0" indent="0">
              <a:buNone/>
            </a:pPr>
            <a:r>
              <a:rPr lang="he-IL" dirty="0">
                <a:latin typeface="Arial" panose="020B0604020202020204" pitchFamily="34" charset="0"/>
                <a:cs typeface="Arial" panose="020B0604020202020204" pitchFamily="34" charset="0"/>
              </a:rPr>
              <a:t>3. חילוץ שמות הספרים ודירוגי "תולעת" מהמלצות של "תולעת ספרים".</a:t>
            </a:r>
          </a:p>
          <a:p>
            <a:pPr marL="0" indent="0">
              <a:buNone/>
            </a:pPr>
            <a:r>
              <a:rPr lang="he-IL" dirty="0">
                <a:latin typeface="Arial" panose="020B0604020202020204" pitchFamily="34" charset="0"/>
                <a:cs typeface="Arial" panose="020B0604020202020204" pitchFamily="34" charset="0"/>
              </a:rPr>
              <a:t>מהי תולעת ספרים?</a:t>
            </a:r>
          </a:p>
          <a:p>
            <a:pPr marL="0" indent="0">
              <a:buNone/>
            </a:pPr>
            <a:endParaRPr lang="he-IL" dirty="0">
              <a:latin typeface="Arial" panose="020B0604020202020204" pitchFamily="34" charset="0"/>
              <a:cs typeface="Arial" panose="020B0604020202020204" pitchFamily="34" charset="0"/>
            </a:endParaRPr>
          </a:p>
        </p:txBody>
      </p:sp>
      <p:pic>
        <p:nvPicPr>
          <p:cNvPr id="7" name="תמונה 6">
            <a:extLst>
              <a:ext uri="{FF2B5EF4-FFF2-40B4-BE49-F238E27FC236}">
                <a16:creationId xmlns:a16="http://schemas.microsoft.com/office/drawing/2014/main" id="{F85592C8-85D1-34A8-01AD-3705AB0D433B}"/>
              </a:ext>
            </a:extLst>
          </p:cNvPr>
          <p:cNvPicPr>
            <a:picLocks noChangeAspect="1"/>
          </p:cNvPicPr>
          <p:nvPr/>
        </p:nvPicPr>
        <p:blipFill>
          <a:blip r:embed="rId3"/>
          <a:stretch>
            <a:fillRect/>
          </a:stretch>
        </p:blipFill>
        <p:spPr>
          <a:xfrm>
            <a:off x="3603889" y="5818223"/>
            <a:ext cx="7613494" cy="720044"/>
          </a:xfrm>
          <a:prstGeom prst="rect">
            <a:avLst/>
          </a:prstGeom>
        </p:spPr>
      </p:pic>
      <p:pic>
        <p:nvPicPr>
          <p:cNvPr id="10" name="תמונה 9">
            <a:extLst>
              <a:ext uri="{FF2B5EF4-FFF2-40B4-BE49-F238E27FC236}">
                <a16:creationId xmlns:a16="http://schemas.microsoft.com/office/drawing/2014/main" id="{FD07FEBA-2F06-DA3A-8C31-9445F98A8916}"/>
              </a:ext>
            </a:extLst>
          </p:cNvPr>
          <p:cNvPicPr>
            <a:picLocks noChangeAspect="1"/>
          </p:cNvPicPr>
          <p:nvPr/>
        </p:nvPicPr>
        <p:blipFill>
          <a:blip r:embed="rId4"/>
          <a:stretch>
            <a:fillRect/>
          </a:stretch>
        </p:blipFill>
        <p:spPr>
          <a:xfrm>
            <a:off x="4186242" y="3089695"/>
            <a:ext cx="7008450" cy="2593465"/>
          </a:xfrm>
          <a:prstGeom prst="rect">
            <a:avLst/>
          </a:prstGeom>
        </p:spPr>
      </p:pic>
      <p:sp>
        <p:nvSpPr>
          <p:cNvPr id="11" name="כותרת 1">
            <a:extLst>
              <a:ext uri="{FF2B5EF4-FFF2-40B4-BE49-F238E27FC236}">
                <a16:creationId xmlns:a16="http://schemas.microsoft.com/office/drawing/2014/main" id="{190D8F48-6554-C17D-25A2-1218EA07E6F7}"/>
              </a:ext>
            </a:extLst>
          </p:cNvPr>
          <p:cNvSpPr txBox="1">
            <a:spLocks/>
          </p:cNvSpPr>
          <p:nvPr/>
        </p:nvSpPr>
        <p:spPr>
          <a:xfrm>
            <a:off x="-4045440" y="5421522"/>
            <a:ext cx="7511426" cy="523276"/>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sz="2400" dirty="0">
                <a:solidFill>
                  <a:schemeClr val="bg1"/>
                </a:solidFill>
                <a:latin typeface="Arial" panose="020B0604020202020204" pitchFamily="34" charset="0"/>
                <a:cs typeface="Arial" panose="020B0604020202020204" pitchFamily="34" charset="0"/>
              </a:rPr>
              <a:t>נלקחו מאתר עברית</a:t>
            </a:r>
          </a:p>
        </p:txBody>
      </p:sp>
    </p:spTree>
    <p:extLst>
      <p:ext uri="{BB962C8B-B14F-4D97-AF65-F5344CB8AC3E}">
        <p14:creationId xmlns:p14="http://schemas.microsoft.com/office/powerpoint/2010/main" val="2082632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חץ: ימינה 7">
            <a:extLst>
              <a:ext uri="{FF2B5EF4-FFF2-40B4-BE49-F238E27FC236}">
                <a16:creationId xmlns:a16="http://schemas.microsoft.com/office/drawing/2014/main" id="{BAA491F7-8DD9-6436-67C7-47F069FE7DAB}"/>
              </a:ext>
            </a:extLst>
          </p:cNvPr>
          <p:cNvSpPr/>
          <p:nvPr/>
        </p:nvSpPr>
        <p:spPr>
          <a:xfrm>
            <a:off x="-5536672" y="-768350"/>
            <a:ext cx="18281122" cy="8432800"/>
          </a:xfrm>
          <a:prstGeom prst="rightArrow">
            <a:avLst/>
          </a:prstGeom>
          <a:solidFill>
            <a:schemeClr val="accent5">
              <a:lumMod val="75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9" name="חץ: ימינה 18">
            <a:extLst>
              <a:ext uri="{FF2B5EF4-FFF2-40B4-BE49-F238E27FC236}">
                <a16:creationId xmlns:a16="http://schemas.microsoft.com/office/drawing/2014/main" id="{3939CA02-5DE0-12D4-555E-A0FC54B7673D}"/>
              </a:ext>
            </a:extLst>
          </p:cNvPr>
          <p:cNvSpPr/>
          <p:nvPr/>
        </p:nvSpPr>
        <p:spPr>
          <a:xfrm>
            <a:off x="-6708248" y="-768350"/>
            <a:ext cx="18995498"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20" name="חץ: ימינה 19">
            <a:extLst>
              <a:ext uri="{FF2B5EF4-FFF2-40B4-BE49-F238E27FC236}">
                <a16:creationId xmlns:a16="http://schemas.microsoft.com/office/drawing/2014/main" id="{29E6923E-E67E-CFF4-C990-B0B4B6DECCB9}"/>
              </a:ext>
            </a:extLst>
          </p:cNvPr>
          <p:cNvSpPr/>
          <p:nvPr/>
        </p:nvSpPr>
        <p:spPr>
          <a:xfrm>
            <a:off x="-7908396" y="-768350"/>
            <a:ext cx="12192000" cy="8432800"/>
          </a:xfrm>
          <a:prstGeom prst="rightArrow">
            <a:avLst/>
          </a:prstGeom>
          <a:solidFill>
            <a:schemeClr val="accent5">
              <a:lumMod val="60000"/>
              <a:lumOff val="4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חץ: ימינה 20">
            <a:extLst>
              <a:ext uri="{FF2B5EF4-FFF2-40B4-BE49-F238E27FC236}">
                <a16:creationId xmlns:a16="http://schemas.microsoft.com/office/drawing/2014/main" id="{01642A29-73FC-6E37-C085-04F4766DBDF2}"/>
              </a:ext>
            </a:extLst>
          </p:cNvPr>
          <p:cNvSpPr/>
          <p:nvPr/>
        </p:nvSpPr>
        <p:spPr>
          <a:xfrm>
            <a:off x="-9260948" y="-749300"/>
            <a:ext cx="12192000" cy="8432800"/>
          </a:xfrm>
          <a:prstGeom prst="rightArrow">
            <a:avLst/>
          </a:prstGeom>
          <a:solidFill>
            <a:schemeClr val="accent5">
              <a:lumMod val="40000"/>
              <a:lumOff val="6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חץ: ימינה 21">
            <a:extLst>
              <a:ext uri="{FF2B5EF4-FFF2-40B4-BE49-F238E27FC236}">
                <a16:creationId xmlns:a16="http://schemas.microsoft.com/office/drawing/2014/main" id="{3B57D78A-1922-5394-4B3B-27E00D07F3C3}"/>
              </a:ext>
            </a:extLst>
          </p:cNvPr>
          <p:cNvSpPr/>
          <p:nvPr/>
        </p:nvSpPr>
        <p:spPr>
          <a:xfrm>
            <a:off x="-10837334" y="-787400"/>
            <a:ext cx="12192000" cy="8432800"/>
          </a:xfrm>
          <a:prstGeom prst="rightArrow">
            <a:avLst/>
          </a:prstGeom>
          <a:solidFill>
            <a:schemeClr val="accent5">
              <a:lumMod val="20000"/>
              <a:lumOff val="80000"/>
            </a:schemeClr>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01D418CA-A446-5C28-AAD4-6AD18149F8F8}"/>
              </a:ext>
            </a:extLst>
          </p:cNvPr>
          <p:cNvSpPr>
            <a:spLocks noGrp="1"/>
          </p:cNvSpPr>
          <p:nvPr>
            <p:ph type="title"/>
          </p:nvPr>
        </p:nvSpPr>
        <p:spPr>
          <a:xfrm>
            <a:off x="-279748" y="1354681"/>
            <a:ext cx="10612468" cy="1239929"/>
          </a:xfrm>
        </p:spPr>
        <p:txBody>
          <a:bodyPr>
            <a:normAutofit fontScale="90000"/>
          </a:bodyPr>
          <a:lstStyle/>
          <a:p>
            <a:r>
              <a:rPr lang="he-IL" b="1" i="0" dirty="0">
                <a:solidFill>
                  <a:schemeClr val="accent2">
                    <a:lumMod val="40000"/>
                    <a:lumOff val="60000"/>
                  </a:schemeClr>
                </a:solidFill>
                <a:effectLst/>
                <a:latin typeface="Arial" panose="020B0604020202020204" pitchFamily="34" charset="0"/>
                <a:cs typeface="Arial" panose="020B0604020202020204" pitchFamily="34" charset="0"/>
              </a:rPr>
              <a:t>הרכשה</a:t>
            </a:r>
            <a:r>
              <a:rPr lang="he-IL" b="0" i="0" dirty="0">
                <a:solidFill>
                  <a:schemeClr val="accent2">
                    <a:lumMod val="40000"/>
                    <a:lumOff val="60000"/>
                  </a:schemeClr>
                </a:solidFill>
                <a:effectLst/>
                <a:latin typeface="Arial" panose="020B0604020202020204" pitchFamily="34" charset="0"/>
                <a:cs typeface="Arial" panose="020B0604020202020204" pitchFamily="34" charset="0"/>
              </a:rPr>
              <a:t> </a:t>
            </a:r>
            <a:r>
              <a:rPr lang="he-IL" b="1" i="0" dirty="0">
                <a:solidFill>
                  <a:schemeClr val="accent2">
                    <a:lumMod val="40000"/>
                    <a:lumOff val="60000"/>
                  </a:schemeClr>
                </a:solidFill>
                <a:effectLst/>
                <a:latin typeface="Arial" panose="020B0604020202020204" pitchFamily="34" charset="0"/>
                <a:cs typeface="Arial" panose="020B0604020202020204" pitchFamily="34" charset="0"/>
              </a:rPr>
              <a:t>ואחסון</a:t>
            </a:r>
            <a:r>
              <a:rPr lang="he-IL" b="0" i="0" dirty="0">
                <a:solidFill>
                  <a:schemeClr val="accent2">
                    <a:lumMod val="40000"/>
                    <a:lumOff val="60000"/>
                  </a:schemeClr>
                </a:solidFill>
                <a:effectLst/>
                <a:latin typeface="Arial" panose="020B0604020202020204" pitchFamily="34" charset="0"/>
                <a:cs typeface="Arial" panose="020B0604020202020204" pitchFamily="34" charset="0"/>
              </a:rPr>
              <a:t> </a:t>
            </a:r>
            <a:r>
              <a:rPr lang="he-IL" b="1" i="0" dirty="0">
                <a:solidFill>
                  <a:schemeClr val="accent2">
                    <a:lumMod val="40000"/>
                    <a:lumOff val="60000"/>
                  </a:schemeClr>
                </a:solidFill>
                <a:effectLst/>
                <a:latin typeface="Arial" panose="020B0604020202020204" pitchFamily="34" charset="0"/>
                <a:cs typeface="Arial" panose="020B0604020202020204" pitchFamily="34" charset="0"/>
              </a:rPr>
              <a:t>נתונים</a:t>
            </a:r>
            <a:br>
              <a:rPr lang="en-US" b="1" i="0" dirty="0">
                <a:solidFill>
                  <a:srgbClr val="222222"/>
                </a:solidFill>
                <a:effectLst/>
                <a:latin typeface="Lato" panose="020F0502020204030204" pitchFamily="34" charset="0"/>
              </a:rPr>
            </a:br>
            <a:endParaRPr lang="he-IL" dirty="0">
              <a:solidFill>
                <a:srgbClr val="663300"/>
              </a:solidFill>
              <a:latin typeface="Arial" panose="020B0604020202020204" pitchFamily="34" charset="0"/>
              <a:cs typeface="Arial" panose="020B0604020202020204" pitchFamily="34" charset="0"/>
            </a:endParaRPr>
          </a:p>
        </p:txBody>
      </p:sp>
      <p:sp>
        <p:nvSpPr>
          <p:cNvPr id="5" name="מציין מיקום תוכן 2">
            <a:extLst>
              <a:ext uri="{FF2B5EF4-FFF2-40B4-BE49-F238E27FC236}">
                <a16:creationId xmlns:a16="http://schemas.microsoft.com/office/drawing/2014/main" id="{F36445D1-A152-93D4-26C7-B83B2ACFF2FC}"/>
              </a:ext>
            </a:extLst>
          </p:cNvPr>
          <p:cNvSpPr>
            <a:spLocks noGrp="1"/>
          </p:cNvSpPr>
          <p:nvPr>
            <p:ph idx="1"/>
          </p:nvPr>
        </p:nvSpPr>
        <p:spPr>
          <a:xfrm>
            <a:off x="602190" y="2051866"/>
            <a:ext cx="10515600" cy="4351338"/>
          </a:xfrm>
        </p:spPr>
        <p:txBody>
          <a:bodyPr>
            <a:normAutofit/>
          </a:bodyPr>
          <a:lstStyle/>
          <a:p>
            <a:pPr marL="0" indent="0">
              <a:buNone/>
            </a:pPr>
            <a:r>
              <a:rPr lang="he-IL" dirty="0">
                <a:latin typeface="Arial" panose="020B0604020202020204" pitchFamily="34" charset="0"/>
                <a:cs typeface="Arial" panose="020B0604020202020204" pitchFamily="34" charset="0"/>
              </a:rPr>
              <a:t>לאחר היכרות עם המושג "תולעת ספרים" ולאחר שעברנו על מספר תגובות של ספרים באתר. ראינו כי התגובות היו לפעמים לא ענייניות, לפעמים עם תגובה שלילית אך עם מספר כוכבים גבוה או ההפך. לכן, החלטנו שמעבר לחילוץ הנתונים עבור כל ספר, נחלץ את כל דירוגי התולעת באתר.</a:t>
            </a:r>
          </a:p>
          <a:p>
            <a:pPr marL="0" indent="0">
              <a:buNone/>
            </a:pPr>
            <a:r>
              <a:rPr lang="he-IL" dirty="0">
                <a:latin typeface="Arial" panose="020B0604020202020204" pitchFamily="34" charset="0"/>
                <a:cs typeface="Arial" panose="020B0604020202020204" pitchFamily="34" charset="0"/>
              </a:rPr>
              <a:t>בכל דף היו 30 ספרים ועברנו על 214 עמודים וחילצנו את שם הספר המומלץ ודירוג המלצת התולעת שלו.</a:t>
            </a:r>
          </a:p>
          <a:p>
            <a:pPr marL="0" indent="0">
              <a:buNone/>
            </a:pPr>
            <a:r>
              <a:rPr lang="he-IL" dirty="0">
                <a:latin typeface="Arial" panose="020B0604020202020204" pitchFamily="34" charset="0"/>
                <a:cs typeface="Arial" panose="020B0604020202020204" pitchFamily="34" charset="0"/>
              </a:rPr>
              <a:t>לבסוף, הוספנו עמודת דירוגי תולעת ל</a:t>
            </a:r>
            <a:r>
              <a:rPr lang="en-US" dirty="0">
                <a:latin typeface="Arial" panose="020B0604020202020204" pitchFamily="34" charset="0"/>
                <a:cs typeface="Arial" panose="020B0604020202020204" pitchFamily="34" charset="0"/>
              </a:rPr>
              <a:t>data frame </a:t>
            </a:r>
            <a:r>
              <a:rPr lang="he-IL" dirty="0">
                <a:latin typeface="Arial" panose="020B0604020202020204" pitchFamily="34" charset="0"/>
                <a:cs typeface="Arial" panose="020B0604020202020204" pitchFamily="34" charset="0"/>
              </a:rPr>
              <a:t> שלנו. בעמודה זו, עבור כל ספר שחילצנו את מאפייניו קודם לכן, הוספנו את דירוג התולעת שלו.</a:t>
            </a:r>
          </a:p>
          <a:p>
            <a:pPr marL="0" indent="0">
              <a:buNone/>
            </a:pPr>
            <a:endParaRPr lang="he-IL" dirty="0">
              <a:latin typeface="Arial" panose="020B0604020202020204" pitchFamily="34" charset="0"/>
              <a:cs typeface="Arial" panose="020B0604020202020204" pitchFamily="34" charset="0"/>
            </a:endParaRPr>
          </a:p>
          <a:p>
            <a:pPr marL="0" indent="0">
              <a:buNone/>
            </a:pPr>
            <a:endParaRPr lang="he-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586565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1727</TotalTime>
  <Words>844</Words>
  <Application>Microsoft Office PowerPoint</Application>
  <PresentationFormat>מסך רחב</PresentationFormat>
  <Paragraphs>84</Paragraphs>
  <Slides>21</Slides>
  <Notes>21</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21</vt:i4>
      </vt:variant>
    </vt:vector>
  </HeadingPairs>
  <TitlesOfParts>
    <vt:vector size="27" baseType="lpstr">
      <vt:lpstr>Arial</vt:lpstr>
      <vt:lpstr>Calibri</vt:lpstr>
      <vt:lpstr>Calibri Light</vt:lpstr>
      <vt:lpstr>Lato</vt:lpstr>
      <vt:lpstr>Rubik</vt:lpstr>
      <vt:lpstr>ערכת נושא Office</vt:lpstr>
      <vt:lpstr>מצגת של PowerPoint‏</vt:lpstr>
      <vt:lpstr>שאלת המחקר</vt:lpstr>
      <vt:lpstr>מצגת של PowerPoint‏</vt:lpstr>
      <vt:lpstr>מצגת של PowerPoint‏</vt:lpstr>
      <vt:lpstr>הרכשה ואחסון נתונים </vt:lpstr>
      <vt:lpstr>הרכשה ואחסון נתונים </vt:lpstr>
      <vt:lpstr> </vt:lpstr>
      <vt:lpstr>הרכשה ואחסון נתונים </vt:lpstr>
      <vt:lpstr>הרכשה ואחסון נתונים </vt:lpstr>
      <vt:lpstr>טיפול בנתונים</vt:lpstr>
      <vt:lpstr>טיפול בנתונים</vt:lpstr>
      <vt:lpstr>טיפול בנתונים</vt:lpstr>
      <vt:lpstr>טיפול בנתונים</vt:lpstr>
      <vt:lpstr>טיפול בנתונים</vt:lpstr>
      <vt:lpstr>ניתוח נתונים מתקדם - EDA</vt:lpstr>
      <vt:lpstr>ניתוח נתונים מתקדם - EDA</vt:lpstr>
      <vt:lpstr>ניתוח נתונים מתקדם - EDA</vt:lpstr>
      <vt:lpstr>למידת מכונה</vt:lpstr>
      <vt:lpstr>למידת מכונה – למידה מונחית</vt:lpstr>
      <vt:lpstr>מסקנות</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maayanaimelak@gmail.com</dc:creator>
  <cp:lastModifiedBy>maayanaimelak@gmail.com</cp:lastModifiedBy>
  <cp:revision>92</cp:revision>
  <dcterms:created xsi:type="dcterms:W3CDTF">2023-06-11T12:06:09Z</dcterms:created>
  <dcterms:modified xsi:type="dcterms:W3CDTF">2023-06-14T23:33:29Z</dcterms:modified>
</cp:coreProperties>
</file>

<file path=docProps/thumbnail.jpeg>
</file>